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y="5143500" cx="9144000"/>
  <p:notesSz cx="6858000" cy="9144000"/>
  <p:embeddedFontLst>
    <p:embeddedFont>
      <p:font typeface="Roboto"/>
      <p:regular r:id="rId27"/>
      <p:bold r:id="rId28"/>
      <p:italic r:id="rId29"/>
      <p:boldItalic r:id="rId30"/>
    </p:embeddedFont>
    <p:embeddedFont>
      <p:font typeface="Nunito"/>
      <p:regular r:id="rId31"/>
      <p:bold r:id="rId32"/>
      <p:italic r:id="rId33"/>
      <p:boldItalic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Roboto-bold.fntdata"/><Relationship Id="rId27" Type="http://schemas.openxmlformats.org/officeDocument/2006/relationships/font" Target="fonts/Roboto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Nunito-regular.fntdata"/><Relationship Id="rId30" Type="http://schemas.openxmlformats.org/officeDocument/2006/relationships/font" Target="fonts/Roboto-boldItalic.fntdata"/><Relationship Id="rId11" Type="http://schemas.openxmlformats.org/officeDocument/2006/relationships/slide" Target="slides/slide6.xml"/><Relationship Id="rId33" Type="http://schemas.openxmlformats.org/officeDocument/2006/relationships/font" Target="fonts/Nunito-italic.fntdata"/><Relationship Id="rId10" Type="http://schemas.openxmlformats.org/officeDocument/2006/relationships/slide" Target="slides/slide5.xml"/><Relationship Id="rId32" Type="http://schemas.openxmlformats.org/officeDocument/2006/relationships/font" Target="fonts/Nunito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34" Type="http://schemas.openxmlformats.org/officeDocument/2006/relationships/font" Target="fonts/Nunito-bold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2" name="Google Shape;142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f52fcb6cde_2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03" name="Google Shape;203;gf52fcb6cde_2_14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1" name="Google Shape;211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f52fcb6cde_1_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9" name="Google Shape;219;gf52fcb6cde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f52fcb6cde_1_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7" name="Google Shape;227;gf52fcb6cde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35" name="Google Shape;235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f52fcb6cde_1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43" name="Google Shape;243;gf52fcb6cde_1_3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f52fcb6cde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51" name="Google Shape;251;gf52fcb6cde_1_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f52fcb6cde_2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57" name="Google Shape;257;gf52fcb6cde_2_17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f52fcb6cde_1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65" name="Google Shape;265;gf52fcb6cde_1_4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f52fcb6cde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74" name="Google Shape;274;gf52fcb6cde_2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7" name="Google Shape;14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f6b531c4f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79" name="Google Shape;279;gf6b531c4fd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d400e85af4_0_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gd400e85af4_0_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3" name="Google Shape;153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9" name="Google Shape;159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dc08e80bf1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64" name="Google Shape;164;gdc08e80bf1_0_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3" name="Google Shape;173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1" name="Google Shape;181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f52fcb6cde_2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9" name="Google Shape;189;gf52fcb6cde_2_14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97" name="Google Shape;197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 showMasterSp="0">
  <p:cSld name="CAPTION_ONLY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1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11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11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11"/>
          <p:cNvSpPr txBox="1"/>
          <p:nvPr>
            <p:ph idx="1" type="body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10" name="Google Shape;110;p1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 showMasterSp="0">
  <p:cSld name="BIG_NUMBER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2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3" name="Google Shape;113;p12"/>
          <p:cNvGrpSpPr/>
          <p:nvPr/>
        </p:nvGrpSpPr>
        <p:grpSpPr>
          <a:xfrm>
            <a:off x="5959222" y="4119576"/>
            <a:ext cx="2520951" cy="1024165"/>
            <a:chOff x="6917201" y="0"/>
            <a:chExt cx="2227777" cy="863400"/>
          </a:xfrm>
        </p:grpSpPr>
        <p:sp>
          <p:nvSpPr>
            <p:cNvPr id="114" name="Google Shape;114;p1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;p1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;p1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7" name="Google Shape;117;p12"/>
          <p:cNvGrpSpPr/>
          <p:nvPr/>
        </p:nvGrpSpPr>
        <p:grpSpPr>
          <a:xfrm>
            <a:off x="199149" y="2"/>
            <a:ext cx="2795413" cy="1083308"/>
            <a:chOff x="6917201" y="0"/>
            <a:chExt cx="2227777" cy="863400"/>
          </a:xfrm>
        </p:grpSpPr>
        <p:sp>
          <p:nvSpPr>
            <p:cNvPr id="118" name="Google Shape;118;p1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9;p1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20;p1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1" name="Google Shape;121;p12"/>
          <p:cNvSpPr txBox="1"/>
          <p:nvPr>
            <p:ph hasCustomPrompt="1" type="title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2" name="Google Shape;122;p12"/>
          <p:cNvSpPr txBox="1"/>
          <p:nvPr>
            <p:ph idx="1" type="body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3" name="Google Shape;123;p1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 1" showMasterSp="0">
  <p:cSld name="SECTION_HEADER_1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BJETO DE ESTUDIO DE LA LÓGICA" id="125" name="Google Shape;125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24493"/>
            <a:ext cx="9144000" cy="5143502"/>
          </a:xfrm>
          <a:prstGeom prst="rect">
            <a:avLst/>
          </a:prstGeom>
          <a:noFill/>
          <a:ln>
            <a:noFill/>
          </a:ln>
          <a:effectLst>
            <a:outerShdw blurRad="50800" rotWithShape="0" algn="ctr" dir="5400000" dist="50800">
              <a:srgbClr val="000000">
                <a:alpha val="0"/>
              </a:srgbClr>
            </a:outerShdw>
          </a:effectLst>
        </p:spPr>
      </p:pic>
      <p:sp>
        <p:nvSpPr>
          <p:cNvPr id="126" name="Google Shape;126;p13"/>
          <p:cNvSpPr/>
          <p:nvPr/>
        </p:nvSpPr>
        <p:spPr>
          <a:xfrm>
            <a:off x="2381" y="4800600"/>
            <a:ext cx="9141600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13"/>
          <p:cNvSpPr/>
          <p:nvPr/>
        </p:nvSpPr>
        <p:spPr>
          <a:xfrm>
            <a:off x="11" y="4750737"/>
            <a:ext cx="9141600" cy="4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13"/>
          <p:cNvSpPr txBox="1"/>
          <p:nvPr>
            <p:ph type="title"/>
          </p:nvPr>
        </p:nvSpPr>
        <p:spPr>
          <a:xfrm>
            <a:off x="822960" y="569214"/>
            <a:ext cx="7543800" cy="26745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6000"/>
              <a:buFont typeface="Calibri"/>
              <a:buNone/>
              <a:defRPr b="0" sz="6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9" name="Google Shape;129;p13"/>
          <p:cNvSpPr txBox="1"/>
          <p:nvPr>
            <p:ph idx="1" type="body"/>
          </p:nvPr>
        </p:nvSpPr>
        <p:spPr>
          <a:xfrm>
            <a:off x="822960" y="3339846"/>
            <a:ext cx="7543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800"/>
              <a:buNone/>
              <a:defRPr sz="1800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100"/>
              <a:buNone/>
              <a:defRPr sz="11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30" name="Google Shape;130;p13"/>
          <p:cNvSpPr txBox="1"/>
          <p:nvPr>
            <p:ph idx="10" type="dt"/>
          </p:nvPr>
        </p:nvSpPr>
        <p:spPr>
          <a:xfrm>
            <a:off x="822960" y="4844839"/>
            <a:ext cx="1854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" name="Google Shape;131;p13"/>
          <p:cNvSpPr txBox="1"/>
          <p:nvPr>
            <p:ph idx="11" type="ftr"/>
          </p:nvPr>
        </p:nvSpPr>
        <p:spPr>
          <a:xfrm>
            <a:off x="2764639" y="4844839"/>
            <a:ext cx="3617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" name="Google Shape;132;p13"/>
          <p:cNvSpPr txBox="1"/>
          <p:nvPr>
            <p:ph idx="12" type="sldNum"/>
          </p:nvPr>
        </p:nvSpPr>
        <p:spPr>
          <a:xfrm>
            <a:off x="7425343" y="4844839"/>
            <a:ext cx="98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libri"/>
              <a:buNone/>
              <a:defRPr b="0" i="0" sz="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libri"/>
              <a:buNone/>
              <a:defRPr b="0" i="0" sz="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libri"/>
              <a:buNone/>
              <a:defRPr b="0" i="0" sz="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libri"/>
              <a:buNone/>
              <a:defRPr b="0" i="0" sz="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libri"/>
              <a:buNone/>
              <a:defRPr b="0" i="0" sz="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libri"/>
              <a:buNone/>
              <a:defRPr b="0" i="0" sz="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libri"/>
              <a:buNone/>
              <a:defRPr b="0" i="0" sz="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libri"/>
              <a:buNone/>
              <a:defRPr b="0" i="0" sz="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libri"/>
              <a:buNone/>
              <a:defRPr b="0" i="0" sz="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cxnSp>
        <p:nvCxnSpPr>
          <p:cNvPr id="133" name="Google Shape;133;p13"/>
          <p:cNvCxnSpPr/>
          <p:nvPr/>
        </p:nvCxnSpPr>
        <p:spPr>
          <a:xfrm>
            <a:off x="905744" y="3257550"/>
            <a:ext cx="740640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showMasterSp="0" type="obj">
  <p:cSld name="OBJECT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4"/>
          <p:cNvSpPr txBox="1"/>
          <p:nvPr>
            <p:ph type="title"/>
          </p:nvPr>
        </p:nvSpPr>
        <p:spPr>
          <a:xfrm>
            <a:off x="822960" y="214952"/>
            <a:ext cx="7543800" cy="108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6" name="Google Shape;136;p14"/>
          <p:cNvSpPr txBox="1"/>
          <p:nvPr>
            <p:ph idx="1" type="body"/>
          </p:nvPr>
        </p:nvSpPr>
        <p:spPr>
          <a:xfrm>
            <a:off x="822960" y="1384300"/>
            <a:ext cx="7543800" cy="30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noAutofit/>
          </a:bodyPr>
          <a:lstStyle>
            <a:lvl1pPr indent="-317500" lvl="0" marL="4572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7" name="Google Shape;137;p14"/>
          <p:cNvSpPr txBox="1"/>
          <p:nvPr>
            <p:ph idx="10" type="dt"/>
          </p:nvPr>
        </p:nvSpPr>
        <p:spPr>
          <a:xfrm>
            <a:off x="822960" y="4844839"/>
            <a:ext cx="1854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14"/>
          <p:cNvSpPr txBox="1"/>
          <p:nvPr>
            <p:ph idx="11" type="ftr"/>
          </p:nvPr>
        </p:nvSpPr>
        <p:spPr>
          <a:xfrm>
            <a:off x="2764639" y="4844839"/>
            <a:ext cx="3617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14"/>
          <p:cNvSpPr txBox="1"/>
          <p:nvPr>
            <p:ph idx="12" type="sldNum"/>
          </p:nvPr>
        </p:nvSpPr>
        <p:spPr>
          <a:xfrm>
            <a:off x="7425343" y="4844839"/>
            <a:ext cx="98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libri"/>
              <a:buNone/>
              <a:defRPr b="0" i="0" sz="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libri"/>
              <a:buNone/>
              <a:defRPr b="0" i="0" sz="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libri"/>
              <a:buNone/>
              <a:defRPr b="0" i="0" sz="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libri"/>
              <a:buNone/>
              <a:defRPr b="0" i="0" sz="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libri"/>
              <a:buNone/>
              <a:defRPr b="0" i="0" sz="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libri"/>
              <a:buNone/>
              <a:defRPr b="0" i="0" sz="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libri"/>
              <a:buNone/>
              <a:defRPr b="0" i="0" sz="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libri"/>
              <a:buNone/>
              <a:defRPr b="0" i="0" sz="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libri"/>
              <a:buNone/>
              <a:defRPr b="0" i="0" sz="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3;p3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3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3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" name="Google Shape;16;p3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7" name="Google Shape;17;p3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8;p3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9;p3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" name="Google Shape;20;p3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21" name="Google Shape;21;p3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2;p3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3;p3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4" name="Google Shape;24;p3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5" name="Google Shape;25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6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7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8" name="Google Shape;28;p3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9" name="Google Shape;29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2" name="Google Shape;32;p3"/>
          <p:cNvGrpSpPr/>
          <p:nvPr/>
        </p:nvGrpSpPr>
        <p:grpSpPr>
          <a:xfrm>
            <a:off x="199149" y="4055652"/>
            <a:ext cx="2795413" cy="1083308"/>
            <a:chOff x="6917201" y="0"/>
            <a:chExt cx="2227777" cy="863400"/>
          </a:xfrm>
        </p:grpSpPr>
        <p:sp>
          <p:nvSpPr>
            <p:cNvPr id="33" name="Google Shape;33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34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35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" name="Google Shape;36;p3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37" name="Google Shape;37;p3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titleOnly">
  <p:cSld name="TITLE_ONLY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44" name="Google Shape;44;p4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 showMasterSp="0">
  <p:cSld name="MAIN_POI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5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5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8" name="Google Shape;48;p5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49" name="Google Shape;49;p5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50;p5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51;p5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2" name="Google Shape;52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3" name="Google Shape;53;p5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54" name="Google Shape;54;p5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55;p5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56;p5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7" name="Google Shape;57;p5"/>
          <p:cNvGrpSpPr/>
          <p:nvPr/>
        </p:nvGrpSpPr>
        <p:grpSpPr>
          <a:xfrm>
            <a:off x="5886353" y="1243"/>
            <a:ext cx="3257454" cy="1261514"/>
            <a:chOff x="6917201" y="0"/>
            <a:chExt cx="2227777" cy="863400"/>
          </a:xfrm>
        </p:grpSpPr>
        <p:sp>
          <p:nvSpPr>
            <p:cNvPr id="58" name="Google Shape;58;p5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9;p5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60;p5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1" name="Google Shape;61;p5"/>
          <p:cNvSpPr txBox="1"/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62" name="Google Shape;62;p5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6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5" name="Google Shape;65;p6"/>
          <p:cNvGrpSpPr/>
          <p:nvPr/>
        </p:nvGrpSpPr>
        <p:grpSpPr>
          <a:xfrm>
            <a:off x="5594190" y="3961115"/>
            <a:ext cx="2910144" cy="1182340"/>
            <a:chOff x="6917201" y="0"/>
            <a:chExt cx="2227777" cy="863400"/>
          </a:xfrm>
        </p:grpSpPr>
        <p:sp>
          <p:nvSpPr>
            <p:cNvPr id="66" name="Google Shape;66;p6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67;p6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68;p6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9" name="Google Shape;69;p6"/>
          <p:cNvGrpSpPr/>
          <p:nvPr/>
        </p:nvGrpSpPr>
        <p:grpSpPr>
          <a:xfrm>
            <a:off x="199149" y="2"/>
            <a:ext cx="2795413" cy="1083308"/>
            <a:chOff x="6917201" y="0"/>
            <a:chExt cx="2227777" cy="863400"/>
          </a:xfrm>
        </p:grpSpPr>
        <p:sp>
          <p:nvSpPr>
            <p:cNvPr id="70" name="Google Shape;70;p6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71;p6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72;p6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3" name="Google Shape;73;p6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4" name="Google Shape;74;p6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showMasterSp="0" type="tx">
  <p:cSld name="TITLE_AND_BODY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7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80" name="Google Shape;80;p7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1" name="Google Shape;81;p7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showMasterSp="0" type="twoColTx">
  <p:cSld name="TITLE_AND_TWO_COLUMNS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8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8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8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87" name="Google Shape;87;p8"/>
          <p:cNvSpPr txBox="1"/>
          <p:nvPr>
            <p:ph idx="1" type="body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8" name="Google Shape;88;p8"/>
          <p:cNvSpPr txBox="1"/>
          <p:nvPr>
            <p:ph idx="2" type="body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9" name="Google Shape;89;p8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 showMasterSp="0">
  <p:cSld name="ONE_COLUMN_TEXT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9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95" name="Google Shape;95;p9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6" name="Google Shape;96;p9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 showMasterSp="0">
  <p:cSld name="SECTION_TITLE_AND_DESCRIPTION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10"/>
          <p:cNvSpPr txBox="1"/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2" name="Google Shape;102;p10"/>
          <p:cNvSpPr txBox="1"/>
          <p:nvPr>
            <p:ph idx="1" type="subTitle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3" name="Google Shape;103;p10"/>
          <p:cNvSpPr txBox="1"/>
          <p:nvPr>
            <p:ph idx="2" type="body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3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theme" Target="../theme/theme2.xml"/><Relationship Id="rId1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hift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b="0" i="0" sz="28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b="0" i="0" sz="28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b="0" i="0" sz="28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b="0" i="0" sz="28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b="0" i="0" sz="28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b="0" i="0" sz="28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b="0" i="0" sz="28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b="0" i="0" sz="28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b="0" i="0" sz="28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b="0" i="0" sz="13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9845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b="0" i="0" sz="11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9845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b="0" i="0" sz="11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845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b="0" i="0" sz="11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845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b="0" i="0" sz="11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845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b="0" i="0" sz="11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845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b="0" i="0" sz="11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845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b="0" i="0" sz="11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845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Calibri"/>
              <a:buChar char="■"/>
              <a:defRPr b="0" i="0" sz="11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jpg"/><Relationship Id="rId4" Type="http://schemas.openxmlformats.org/officeDocument/2006/relationships/image" Target="../media/image14.png"/><Relationship Id="rId5" Type="http://schemas.openxmlformats.org/officeDocument/2006/relationships/hyperlink" Target="https://medium.com/@larong2122/what-is-back-end-development-d93732c129e9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jpg"/><Relationship Id="rId4" Type="http://schemas.openxmlformats.org/officeDocument/2006/relationships/image" Target="../media/image12.png"/><Relationship Id="rId5" Type="http://schemas.openxmlformats.org/officeDocument/2006/relationships/hyperlink" Target="https://www.codingdojo.com/blog/10-useful-facts-about-full-stack-development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9.jpg"/><Relationship Id="rId4" Type="http://schemas.openxmlformats.org/officeDocument/2006/relationships/image" Target="../media/image17.png"/><Relationship Id="rId5" Type="http://schemas.openxmlformats.org/officeDocument/2006/relationships/hyperlink" Target="https://dev.to/globalgraphic/personal-spending-tracker-370p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.jpg"/><Relationship Id="rId4" Type="http://schemas.openxmlformats.org/officeDocument/2006/relationships/image" Target="../media/image18.png"/><Relationship Id="rId5" Type="http://schemas.openxmlformats.org/officeDocument/2006/relationships/hyperlink" Target="https://medium.com/globallogic-cloud-and-devops-blogs/clouds-compared-aws-vs-azure-vs-gcp-c59519b9d5e4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2.jpg"/><Relationship Id="rId4" Type="http://schemas.openxmlformats.org/officeDocument/2006/relationships/hyperlink" Target="https://medium.com/@perrysetgo/what-exactly-is-an-api-69f36968a41f" TargetMode="External"/><Relationship Id="rId5" Type="http://schemas.openxmlformats.org/officeDocument/2006/relationships/image" Target="../media/image1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2.jpg"/><Relationship Id="rId4" Type="http://schemas.openxmlformats.org/officeDocument/2006/relationships/hyperlink" Target="https://swapi.dev/" TargetMode="External"/><Relationship Id="rId5" Type="http://schemas.openxmlformats.org/officeDocument/2006/relationships/image" Target="../media/image24.png"/><Relationship Id="rId6" Type="http://schemas.openxmlformats.org/officeDocument/2006/relationships/hyperlink" Target="https://medium.com/@subhangdxt/beginners-guide-to-client-server-communication-8099cf0ac3af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2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2.jpg"/><Relationship Id="rId4" Type="http://schemas.openxmlformats.org/officeDocument/2006/relationships/image" Target="../media/image21.png"/><Relationship Id="rId5" Type="http://schemas.openxmlformats.org/officeDocument/2006/relationships/hyperlink" Target="https://medium.com/@subhangdxt/beginners-guide-to-client-server-communication-8099cf0ac3af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2.jpg"/><Relationship Id="rId4" Type="http://schemas.openxmlformats.org/officeDocument/2006/relationships/image" Target="../media/image20.png"/><Relationship Id="rId5" Type="http://schemas.openxmlformats.org/officeDocument/2006/relationships/hyperlink" Target="https://medium.com/@subhangdxt/beginners-guide-to-client-server-communication-8099cf0ac3af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6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jpg"/></Relationships>
</file>

<file path=ppt/slides/_rels/slide20.xml.rels><?xml version="1.0" encoding="UTF-8" standalone="yes"?><Relationships xmlns="http://schemas.openxmlformats.org/package/2006/relationships"><Relationship Id="rId11" Type="http://schemas.openxmlformats.org/officeDocument/2006/relationships/hyperlink" Target="https://medium.com/extend/what-is-rest-a-simple-explanation-for-beginners-part-1-introduction-b4a072f8740f" TargetMode="External"/><Relationship Id="rId10" Type="http://schemas.openxmlformats.org/officeDocument/2006/relationships/hyperlink" Target="https://medium.com/@perrysetgo/what-exactly-is-an-api-69f36968a41f" TargetMode="External"/><Relationship Id="rId12" Type="http://schemas.openxmlformats.org/officeDocument/2006/relationships/hyperlink" Target="https://medium.com/extend/what-is-rest-a-simple-explanation-for-beginners-part-2-rest-constraints-129a4b69a582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2.jpg"/><Relationship Id="rId4" Type="http://schemas.openxmlformats.org/officeDocument/2006/relationships/hyperlink" Target="https://betterprogramming.pub/beginners-guide-to-web-development-d46dadfdd049" TargetMode="External"/><Relationship Id="rId9" Type="http://schemas.openxmlformats.org/officeDocument/2006/relationships/hyperlink" Target="https://infinijith.medium.com/everything-you-want-to-know-about-full-stack-development-all-about-full-stack-development-9f79ffdf8d09" TargetMode="External"/><Relationship Id="rId5" Type="http://schemas.openxmlformats.org/officeDocument/2006/relationships/hyperlink" Target="https://medium.com/@subhangdxt/beginners-guide-to-client-server-communication-8099cf0ac3af" TargetMode="External"/><Relationship Id="rId6" Type="http://schemas.openxmlformats.org/officeDocument/2006/relationships/hyperlink" Target="https://medium.com/@larong2122/what-is-back-end-development-d93732c129e9" TargetMode="External"/><Relationship Id="rId7" Type="http://schemas.openxmlformats.org/officeDocument/2006/relationships/hyperlink" Target="https://roadmap.sh/frontend" TargetMode="External"/><Relationship Id="rId8" Type="http://schemas.openxmlformats.org/officeDocument/2006/relationships/hyperlink" Target="https://medium.com/@kamranahmedse/modern-frontend-developer-in-2018-4c2072fa2b9c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3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jpg"/><Relationship Id="rId4" Type="http://schemas.openxmlformats.org/officeDocument/2006/relationships/image" Target="../media/image13.png"/><Relationship Id="rId5" Type="http://schemas.openxmlformats.org/officeDocument/2006/relationships/hyperlink" Target="https://medium.com/@subhangdxt/beginners-guide-to-client-server-communication-8099cf0ac3af" TargetMode="External"/><Relationship Id="rId6" Type="http://schemas.openxmlformats.org/officeDocument/2006/relationships/hyperlink" Target="https://medium.com/@subhangdxt/beginners-guide-to-client-server-communication-8099cf0ac3af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jpg"/><Relationship Id="rId4" Type="http://schemas.openxmlformats.org/officeDocument/2006/relationships/image" Target="../media/image25.png"/><Relationship Id="rId5" Type="http://schemas.openxmlformats.org/officeDocument/2006/relationships/hyperlink" Target="https://medium.com/@joseph.pyram/9-parts-of-a-url-that-you-should-know-89fea8e11713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jpg"/><Relationship Id="rId4" Type="http://schemas.openxmlformats.org/officeDocument/2006/relationships/image" Target="../media/image8.png"/><Relationship Id="rId5" Type="http://schemas.openxmlformats.org/officeDocument/2006/relationships/hyperlink" Target="https://www.cursosgis.com/como-integramos-los-lenguajes-html-css-y-javascript/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jpg"/><Relationship Id="rId4" Type="http://schemas.openxmlformats.org/officeDocument/2006/relationships/hyperlink" Target="https://2020.stateofjs.com/es-ES/technologies/" TargetMode="External"/><Relationship Id="rId5" Type="http://schemas.openxmlformats.org/officeDocument/2006/relationships/hyperlink" Target="https://roadmap.sh/frontend" TargetMode="External"/><Relationship Id="rId6" Type="http://schemas.openxmlformats.org/officeDocument/2006/relationships/hyperlink" Target="https://thevaluable.dev/dry-principle-cost-benefit-example/" TargetMode="External"/><Relationship Id="rId7" Type="http://schemas.openxmlformats.org/officeDocument/2006/relationships/image" Target="../media/image11.png"/><Relationship Id="rId8" Type="http://schemas.openxmlformats.org/officeDocument/2006/relationships/hyperlink" Target="https://medium.com/somoswigou/angular-vs-react-vs-vue-cu%C3%A1l-es-la-mejor-opci%C3%B3n-941a207951c7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5"/>
          <p:cNvSpPr txBox="1"/>
          <p:nvPr>
            <p:ph idx="4294967295" type="ctrTitle"/>
          </p:nvPr>
        </p:nvSpPr>
        <p:spPr>
          <a:xfrm>
            <a:off x="3155325" y="1111950"/>
            <a:ext cx="4989600" cy="23094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marR="0" rtl="0" algn="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6000"/>
              <a:buFont typeface="Calibri"/>
              <a:buNone/>
            </a:pPr>
            <a:r>
              <a:rPr b="1" i="0" lang="es" sz="3200" u="none" cap="none" strike="noStrike">
                <a:solidFill>
                  <a:srgbClr val="E83464"/>
                </a:solidFill>
                <a:latin typeface="Arial"/>
                <a:ea typeface="Arial"/>
                <a:cs typeface="Arial"/>
                <a:sym typeface="Arial"/>
              </a:rPr>
              <a:t>CICLO </a:t>
            </a:r>
            <a:r>
              <a:rPr b="1" lang="es" sz="3200">
                <a:solidFill>
                  <a:srgbClr val="E83464"/>
                </a:solidFill>
                <a:latin typeface="Arial"/>
                <a:ea typeface="Arial"/>
                <a:cs typeface="Arial"/>
                <a:sym typeface="Arial"/>
              </a:rPr>
              <a:t>IV</a:t>
            </a:r>
            <a:r>
              <a:rPr b="1" i="0" lang="es" sz="3200" u="none" cap="none" strike="noStrike">
                <a:solidFill>
                  <a:srgbClr val="E83464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br>
              <a:rPr b="1" i="0" lang="es" sz="3200" u="none" cap="none" strike="noStrike">
                <a:solidFill>
                  <a:srgbClr val="E83464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s" sz="2400">
                <a:solidFill>
                  <a:srgbClr val="3D63AB"/>
                </a:solidFill>
                <a:latin typeface="Arial"/>
                <a:ea typeface="Arial"/>
                <a:cs typeface="Arial"/>
                <a:sym typeface="Arial"/>
              </a:rPr>
              <a:t>Desarrollo de Aplicaciones Web</a:t>
            </a:r>
            <a:endParaRPr b="1" i="0" sz="2400" u="none" cap="none" strike="noStrike">
              <a:solidFill>
                <a:srgbClr val="3D63A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4"/>
          <p:cNvSpPr txBox="1"/>
          <p:nvPr/>
        </p:nvSpPr>
        <p:spPr>
          <a:xfrm>
            <a:off x="800110" y="1617186"/>
            <a:ext cx="7543800" cy="30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noAutofit/>
          </a:bodyPr>
          <a:lstStyle/>
          <a:p>
            <a:pPr indent="-317500" lvl="0" marL="457200" rtl="0" algn="just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libri"/>
              <a:buChar char="●"/>
            </a:pPr>
            <a:r>
              <a:rPr lang="es" sz="1500">
                <a:solidFill>
                  <a:srgbClr val="375FA9"/>
                </a:solidFill>
              </a:rPr>
              <a:t>Cuando se trata de desarrollo de Back-End, hay un </a:t>
            </a:r>
            <a:r>
              <a:rPr lang="es" sz="1500">
                <a:solidFill>
                  <a:srgbClr val="375FA9"/>
                </a:solidFill>
              </a:rPr>
              <a:t>múltiples</a:t>
            </a:r>
            <a:r>
              <a:rPr lang="es" sz="1500">
                <a:solidFill>
                  <a:srgbClr val="375FA9"/>
                </a:solidFill>
              </a:rPr>
              <a:t> lenguajes de codificación que suelen estar asociados a él. Entre ellos están:</a:t>
            </a:r>
            <a:endParaRPr sz="1500">
              <a:solidFill>
                <a:srgbClr val="375FA9"/>
              </a:solidFill>
            </a:endParaRPr>
          </a:p>
          <a:p>
            <a:pPr indent="-323850" lvl="1" marL="914400" rtl="0" algn="just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375FA9"/>
              </a:buClr>
              <a:buSzPts val="1500"/>
              <a:buFont typeface="Calibri"/>
              <a:buChar char="○"/>
            </a:pPr>
            <a:r>
              <a:rPr lang="es" sz="1500">
                <a:solidFill>
                  <a:srgbClr val="375FA9"/>
                </a:solidFill>
              </a:rPr>
              <a:t>Python</a:t>
            </a:r>
            <a:endParaRPr sz="1500">
              <a:solidFill>
                <a:srgbClr val="375FA9"/>
              </a:solidFill>
            </a:endParaRPr>
          </a:p>
          <a:p>
            <a:pPr indent="-323850" lvl="1" marL="914400" rtl="0" algn="just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375FA9"/>
              </a:buClr>
              <a:buSzPts val="1500"/>
              <a:buFont typeface="Calibri"/>
              <a:buChar char="○"/>
            </a:pPr>
            <a:r>
              <a:rPr lang="es" sz="1500">
                <a:solidFill>
                  <a:srgbClr val="375FA9"/>
                </a:solidFill>
              </a:rPr>
              <a:t>Java</a:t>
            </a:r>
            <a:endParaRPr sz="1500">
              <a:solidFill>
                <a:srgbClr val="375FA9"/>
              </a:solidFill>
            </a:endParaRPr>
          </a:p>
          <a:p>
            <a:pPr indent="-323850" lvl="1" marL="914400" rtl="0" algn="just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375FA9"/>
              </a:buClr>
              <a:buSzPts val="1500"/>
              <a:buFont typeface="Calibri"/>
              <a:buChar char="○"/>
            </a:pPr>
            <a:r>
              <a:rPr lang="es" sz="1500">
                <a:solidFill>
                  <a:srgbClr val="375FA9"/>
                </a:solidFill>
              </a:rPr>
              <a:t>JS</a:t>
            </a:r>
            <a:endParaRPr sz="1500">
              <a:solidFill>
                <a:srgbClr val="375FA9"/>
              </a:solidFill>
            </a:endParaRPr>
          </a:p>
          <a:p>
            <a:pPr indent="-323850" lvl="1" marL="914400" rtl="0" algn="just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375FA9"/>
              </a:buClr>
              <a:buSzPts val="1500"/>
              <a:buFont typeface="Calibri"/>
              <a:buChar char="○"/>
            </a:pPr>
            <a:r>
              <a:rPr lang="es" sz="1500">
                <a:solidFill>
                  <a:srgbClr val="375FA9"/>
                </a:solidFill>
              </a:rPr>
              <a:t>PHP</a:t>
            </a:r>
            <a:endParaRPr sz="1500">
              <a:solidFill>
                <a:srgbClr val="375FA9"/>
              </a:solidFill>
            </a:endParaRPr>
          </a:p>
          <a:p>
            <a:pPr indent="-323850" lvl="1" marL="914400" rtl="0" algn="just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375FA9"/>
              </a:buClr>
              <a:buSzPts val="1500"/>
              <a:buFont typeface="Calibri"/>
              <a:buChar char="○"/>
            </a:pPr>
            <a:r>
              <a:rPr lang="es" sz="1500">
                <a:solidFill>
                  <a:srgbClr val="375FA9"/>
                </a:solidFill>
              </a:rPr>
              <a:t>Ruby</a:t>
            </a:r>
            <a:endParaRPr sz="1500">
              <a:solidFill>
                <a:srgbClr val="375FA9"/>
              </a:solidFill>
            </a:endParaRPr>
          </a:p>
          <a:p>
            <a:pPr indent="-323850" lvl="1" marL="914400" rtl="0" algn="just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375FA9"/>
              </a:buClr>
              <a:buSzPts val="1500"/>
              <a:buFont typeface="Calibri"/>
              <a:buChar char="○"/>
            </a:pPr>
            <a:r>
              <a:rPr lang="es" sz="1500">
                <a:solidFill>
                  <a:srgbClr val="375FA9"/>
                </a:solidFill>
              </a:rPr>
              <a:t>ASP.NET</a:t>
            </a:r>
            <a:endParaRPr sz="1500">
              <a:solidFill>
                <a:srgbClr val="375FA9"/>
              </a:solidFill>
            </a:endParaRPr>
          </a:p>
          <a:p>
            <a:pPr indent="-323850" lvl="1" marL="914400" rtl="0" algn="just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375FA9"/>
              </a:buClr>
              <a:buSzPts val="1500"/>
              <a:buFont typeface="Calibri"/>
              <a:buChar char="○"/>
            </a:pPr>
            <a:r>
              <a:rPr lang="es" sz="1500">
                <a:solidFill>
                  <a:srgbClr val="375FA9"/>
                </a:solidFill>
              </a:rPr>
              <a:t>Entre otros</a:t>
            </a:r>
            <a:endParaRPr sz="1500">
              <a:solidFill>
                <a:srgbClr val="375FA9"/>
              </a:solidFill>
            </a:endParaRPr>
          </a:p>
          <a:p>
            <a:pPr indent="0" lvl="0" marL="914400" rtl="0" algn="just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375FA9"/>
              </a:solidFill>
            </a:endParaRPr>
          </a:p>
          <a:p>
            <a:pPr indent="0" lvl="0" marL="0" rtl="0" algn="just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375FA9"/>
              </a:solidFill>
            </a:endParaRPr>
          </a:p>
        </p:txBody>
      </p:sp>
      <p:sp>
        <p:nvSpPr>
          <p:cNvPr id="206" name="Google Shape;206;p24"/>
          <p:cNvSpPr txBox="1"/>
          <p:nvPr/>
        </p:nvSpPr>
        <p:spPr>
          <a:xfrm>
            <a:off x="800110" y="358177"/>
            <a:ext cx="7543800" cy="108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200">
                <a:solidFill>
                  <a:srgbClr val="E73263"/>
                </a:solidFill>
              </a:rPr>
              <a:t>Back-End</a:t>
            </a:r>
            <a:endParaRPr sz="2800">
              <a:solidFill>
                <a:srgbClr val="AF7B5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207" name="Google Shape;207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71575" y="2346125"/>
            <a:ext cx="3676325" cy="1915525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4"/>
          <p:cNvSpPr txBox="1"/>
          <p:nvPr/>
        </p:nvSpPr>
        <p:spPr>
          <a:xfrm>
            <a:off x="3483438" y="4261650"/>
            <a:ext cx="3852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1000">
                <a:latin typeface="Calibri"/>
                <a:ea typeface="Calibri"/>
                <a:cs typeface="Calibri"/>
                <a:sym typeface="Calibri"/>
              </a:rPr>
              <a:t>Imagen tomada de </a:t>
            </a:r>
            <a:r>
              <a:rPr i="1" lang="es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Medium/@larong2122</a:t>
            </a:r>
            <a:endParaRPr i="1" sz="1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5"/>
          <p:cNvSpPr txBox="1"/>
          <p:nvPr/>
        </p:nvSpPr>
        <p:spPr>
          <a:xfrm>
            <a:off x="800110" y="356252"/>
            <a:ext cx="7543800" cy="108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200">
                <a:solidFill>
                  <a:srgbClr val="E73263"/>
                </a:solidFill>
              </a:rPr>
              <a:t>Full-Stack</a:t>
            </a:r>
            <a:endParaRPr sz="2800">
              <a:solidFill>
                <a:srgbClr val="AF7B5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14" name="Google Shape;214;p25"/>
          <p:cNvSpPr txBox="1"/>
          <p:nvPr/>
        </p:nvSpPr>
        <p:spPr>
          <a:xfrm>
            <a:off x="840225" y="1430475"/>
            <a:ext cx="3789900" cy="24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noAutofit/>
          </a:bodyPr>
          <a:lstStyle/>
          <a:p>
            <a:pPr indent="-323850" lvl="0" marL="457200" rtl="0" algn="just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375FA9"/>
              </a:buClr>
              <a:buSzPts val="1500"/>
              <a:buFont typeface="Calibri"/>
              <a:buChar char="●"/>
            </a:pPr>
            <a:r>
              <a:rPr lang="es" sz="1500">
                <a:solidFill>
                  <a:srgbClr val="375FA9"/>
                </a:solidFill>
              </a:rPr>
              <a:t>Los desarrolladores Full-Stack, es un rol en el cual se trabajan los requerimientos del lado de los desarrolladores Front-End y Back-End.</a:t>
            </a:r>
            <a:endParaRPr sz="1500">
              <a:solidFill>
                <a:srgbClr val="375FA9"/>
              </a:solidFill>
            </a:endParaRPr>
          </a:p>
          <a:p>
            <a:pPr indent="-323850" lvl="0" marL="457200" rtl="0" algn="just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375FA9"/>
              </a:buClr>
              <a:buSzPts val="1500"/>
              <a:buFont typeface="Calibri"/>
              <a:buChar char="●"/>
            </a:pPr>
            <a:r>
              <a:rPr lang="es" sz="1500">
                <a:solidFill>
                  <a:srgbClr val="375FA9"/>
                </a:solidFill>
              </a:rPr>
              <a:t>Por lo general el desarrollo se divide en tres capas:</a:t>
            </a:r>
            <a:endParaRPr sz="1500">
              <a:solidFill>
                <a:srgbClr val="375FA9"/>
              </a:solidFill>
            </a:endParaRPr>
          </a:p>
          <a:p>
            <a:pPr indent="-323850" lvl="1" marL="914400" rtl="0" algn="just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375FA9"/>
              </a:buClr>
              <a:buSzPts val="1500"/>
              <a:buFont typeface="Calibri"/>
              <a:buChar char="○"/>
            </a:pPr>
            <a:r>
              <a:rPr lang="es" sz="1500">
                <a:solidFill>
                  <a:srgbClr val="375FA9"/>
                </a:solidFill>
              </a:rPr>
              <a:t>Presentación.</a:t>
            </a:r>
            <a:endParaRPr sz="1500">
              <a:solidFill>
                <a:srgbClr val="375FA9"/>
              </a:solidFill>
            </a:endParaRPr>
          </a:p>
          <a:p>
            <a:pPr indent="-323850" lvl="1" marL="914400" rtl="0" algn="just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375FA9"/>
              </a:buClr>
              <a:buSzPts val="1500"/>
              <a:buFont typeface="Calibri"/>
              <a:buChar char="○"/>
            </a:pPr>
            <a:r>
              <a:rPr lang="es" sz="1500">
                <a:solidFill>
                  <a:srgbClr val="375FA9"/>
                </a:solidFill>
              </a:rPr>
              <a:t>Modelo de negocio.</a:t>
            </a:r>
            <a:endParaRPr sz="1500">
              <a:solidFill>
                <a:srgbClr val="375FA9"/>
              </a:solidFill>
            </a:endParaRPr>
          </a:p>
          <a:p>
            <a:pPr indent="-323850" lvl="1" marL="914400" rtl="0" algn="just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375FA9"/>
              </a:buClr>
              <a:buSzPts val="1500"/>
              <a:buFont typeface="Calibri"/>
              <a:buChar char="○"/>
            </a:pPr>
            <a:r>
              <a:rPr lang="es" sz="1500">
                <a:solidFill>
                  <a:srgbClr val="375FA9"/>
                </a:solidFill>
              </a:rPr>
              <a:t>Base de datos.</a:t>
            </a:r>
            <a:endParaRPr sz="1500">
              <a:solidFill>
                <a:srgbClr val="375FA9"/>
              </a:solidFill>
            </a:endParaRPr>
          </a:p>
        </p:txBody>
      </p:sp>
      <p:pic>
        <p:nvPicPr>
          <p:cNvPr id="215" name="Google Shape;215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12125" y="1582875"/>
            <a:ext cx="3908449" cy="1887450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25"/>
          <p:cNvSpPr txBox="1"/>
          <p:nvPr/>
        </p:nvSpPr>
        <p:spPr>
          <a:xfrm>
            <a:off x="4812113" y="3515475"/>
            <a:ext cx="3852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100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i="1" lang="es" sz="1000">
                <a:latin typeface="Calibri"/>
                <a:ea typeface="Calibri"/>
                <a:cs typeface="Calibri"/>
                <a:sym typeface="Calibri"/>
              </a:rPr>
              <a:t>Imagen tomada de </a:t>
            </a:r>
            <a:r>
              <a:rPr i="1" lang="es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codingdojo</a:t>
            </a:r>
            <a:endParaRPr i="1" sz="1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6"/>
          <p:cNvSpPr txBox="1"/>
          <p:nvPr/>
        </p:nvSpPr>
        <p:spPr>
          <a:xfrm>
            <a:off x="800110" y="280052"/>
            <a:ext cx="7543800" cy="108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200">
                <a:solidFill>
                  <a:srgbClr val="E73263"/>
                </a:solidFill>
              </a:rPr>
              <a:t>Full-Stack</a:t>
            </a:r>
            <a:endParaRPr sz="2800">
              <a:solidFill>
                <a:srgbClr val="AF7B5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22" name="Google Shape;222;p26"/>
          <p:cNvSpPr txBox="1"/>
          <p:nvPr/>
        </p:nvSpPr>
        <p:spPr>
          <a:xfrm>
            <a:off x="840235" y="1659078"/>
            <a:ext cx="7543800" cy="24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noAutofit/>
          </a:bodyPr>
          <a:lstStyle/>
          <a:p>
            <a:pPr indent="-323850" lvl="0" marL="457200" rtl="0" algn="just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375FA9"/>
              </a:buClr>
              <a:buSzPts val="1500"/>
              <a:buFont typeface="Calibri"/>
              <a:buChar char="●"/>
            </a:pPr>
            <a:r>
              <a:rPr lang="es" sz="1500">
                <a:solidFill>
                  <a:srgbClr val="375FA9"/>
                </a:solidFill>
              </a:rPr>
              <a:t>Las </a:t>
            </a:r>
            <a:r>
              <a:rPr lang="es" sz="1500">
                <a:solidFill>
                  <a:srgbClr val="375FA9"/>
                </a:solidFill>
              </a:rPr>
              <a:t>tecnologías</a:t>
            </a:r>
            <a:r>
              <a:rPr lang="es" sz="1500">
                <a:solidFill>
                  <a:srgbClr val="375FA9"/>
                </a:solidFill>
              </a:rPr>
              <a:t> usadas para desarrollo Full-Stack son un grupo de otras </a:t>
            </a:r>
            <a:r>
              <a:rPr lang="es" sz="1500">
                <a:solidFill>
                  <a:srgbClr val="375FA9"/>
                </a:solidFill>
              </a:rPr>
              <a:t>librerías</a:t>
            </a:r>
            <a:r>
              <a:rPr lang="es" sz="1500">
                <a:solidFill>
                  <a:srgbClr val="375FA9"/>
                </a:solidFill>
              </a:rPr>
              <a:t> o frameworks, o frameworks </a:t>
            </a:r>
            <a:r>
              <a:rPr lang="es" sz="1500">
                <a:solidFill>
                  <a:srgbClr val="375FA9"/>
                </a:solidFill>
              </a:rPr>
              <a:t>específicos</a:t>
            </a:r>
            <a:r>
              <a:rPr lang="es" sz="1500">
                <a:solidFill>
                  <a:srgbClr val="375FA9"/>
                </a:solidFill>
              </a:rPr>
              <a:t> para su desarrollo, como lo son:</a:t>
            </a:r>
            <a:endParaRPr sz="1500">
              <a:solidFill>
                <a:srgbClr val="375FA9"/>
              </a:solidFill>
            </a:endParaRPr>
          </a:p>
          <a:p>
            <a:pPr indent="-323850" lvl="1" marL="9144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375FA9"/>
              </a:buClr>
              <a:buSzPts val="1500"/>
              <a:buFont typeface="Calibri"/>
              <a:buChar char="○"/>
            </a:pPr>
            <a:r>
              <a:rPr lang="es" sz="1500">
                <a:solidFill>
                  <a:srgbClr val="375FA9"/>
                </a:solidFill>
              </a:rPr>
              <a:t>MERN (Mongo, Express, React, NodeJs).</a:t>
            </a:r>
            <a:endParaRPr sz="1500">
              <a:solidFill>
                <a:srgbClr val="375FA9"/>
              </a:solidFill>
            </a:endParaRPr>
          </a:p>
          <a:p>
            <a:pPr indent="-323850" lvl="1" marL="9144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375FA9"/>
              </a:buClr>
              <a:buSzPts val="1500"/>
              <a:buFont typeface="Calibri"/>
              <a:buChar char="○"/>
            </a:pPr>
            <a:r>
              <a:rPr lang="es" sz="1500">
                <a:solidFill>
                  <a:srgbClr val="375FA9"/>
                </a:solidFill>
              </a:rPr>
              <a:t>MEAN </a:t>
            </a:r>
            <a:r>
              <a:rPr lang="es" sz="1500">
                <a:solidFill>
                  <a:srgbClr val="375FA9"/>
                </a:solidFill>
              </a:rPr>
              <a:t>(Mongo, Express, Angular, NodeJs).</a:t>
            </a:r>
            <a:endParaRPr sz="1500">
              <a:solidFill>
                <a:srgbClr val="375FA9"/>
              </a:solidFill>
            </a:endParaRPr>
          </a:p>
          <a:p>
            <a:pPr indent="-323850" lvl="1" marL="9144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375FA9"/>
              </a:buClr>
              <a:buSzPts val="1500"/>
              <a:buFont typeface="Calibri"/>
              <a:buChar char="○"/>
            </a:pPr>
            <a:r>
              <a:rPr lang="es" sz="1500">
                <a:solidFill>
                  <a:srgbClr val="375FA9"/>
                </a:solidFill>
              </a:rPr>
              <a:t>MEVN </a:t>
            </a:r>
            <a:r>
              <a:rPr lang="es" sz="1500">
                <a:solidFill>
                  <a:srgbClr val="375FA9"/>
                </a:solidFill>
              </a:rPr>
              <a:t>(Mongo, Express, Vue, NodeJs).</a:t>
            </a:r>
            <a:endParaRPr sz="1500">
              <a:solidFill>
                <a:srgbClr val="375FA9"/>
              </a:solidFill>
            </a:endParaRPr>
          </a:p>
          <a:p>
            <a:pPr indent="-323850" lvl="1" marL="9144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375FA9"/>
              </a:buClr>
              <a:buSzPts val="1500"/>
              <a:buFont typeface="Calibri"/>
              <a:buChar char="○"/>
            </a:pPr>
            <a:r>
              <a:rPr lang="es" sz="1500">
                <a:solidFill>
                  <a:srgbClr val="375FA9"/>
                </a:solidFill>
              </a:rPr>
              <a:t>Django.</a:t>
            </a:r>
            <a:endParaRPr sz="1500">
              <a:solidFill>
                <a:srgbClr val="375FA9"/>
              </a:solidFill>
            </a:endParaRPr>
          </a:p>
          <a:p>
            <a:pPr indent="-323850" lvl="1" marL="9144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375FA9"/>
              </a:buClr>
              <a:buSzPts val="1500"/>
              <a:buFont typeface="Calibri"/>
              <a:buChar char="○"/>
            </a:pPr>
            <a:r>
              <a:rPr lang="es" sz="1500">
                <a:solidFill>
                  <a:srgbClr val="375FA9"/>
                </a:solidFill>
              </a:rPr>
              <a:t>Ruby on Rails (RoR).</a:t>
            </a:r>
            <a:endParaRPr sz="1500">
              <a:solidFill>
                <a:srgbClr val="375FA9"/>
              </a:solidFill>
            </a:endParaRPr>
          </a:p>
          <a:p>
            <a:pPr indent="-323850" lvl="1" marL="9144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375FA9"/>
              </a:buClr>
              <a:buSzPts val="1500"/>
              <a:buFont typeface="Calibri"/>
              <a:buChar char="○"/>
            </a:pPr>
            <a:r>
              <a:rPr lang="es" sz="1500">
                <a:solidFill>
                  <a:srgbClr val="375FA9"/>
                </a:solidFill>
              </a:rPr>
              <a:t>Entre otras.</a:t>
            </a:r>
            <a:endParaRPr sz="1500">
              <a:solidFill>
                <a:srgbClr val="375FA9"/>
              </a:solidFill>
            </a:endParaRPr>
          </a:p>
        </p:txBody>
      </p:sp>
      <p:pic>
        <p:nvPicPr>
          <p:cNvPr id="223" name="Google Shape;223;p26"/>
          <p:cNvPicPr preferRelativeResize="0"/>
          <p:nvPr/>
        </p:nvPicPr>
        <p:blipFill rotWithShape="1">
          <a:blip r:embed="rId4">
            <a:alphaModFix/>
          </a:blip>
          <a:srcRect b="25418" l="19150" r="18753" t="22814"/>
          <a:stretch/>
        </p:blipFill>
        <p:spPr>
          <a:xfrm>
            <a:off x="5710249" y="2359375"/>
            <a:ext cx="2972752" cy="1394001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6"/>
          <p:cNvSpPr txBox="1"/>
          <p:nvPr/>
        </p:nvSpPr>
        <p:spPr>
          <a:xfrm>
            <a:off x="5762463" y="3753375"/>
            <a:ext cx="3852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100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i="1" lang="es" sz="1000">
                <a:latin typeface="Calibri"/>
                <a:ea typeface="Calibri"/>
                <a:cs typeface="Calibri"/>
                <a:sym typeface="Calibri"/>
              </a:rPr>
              <a:t>Imagen tomada de </a:t>
            </a:r>
            <a:r>
              <a:rPr i="1" lang="es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Dev/globalgraphic</a:t>
            </a:r>
            <a:endParaRPr i="1" sz="1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7"/>
          <p:cNvSpPr txBox="1"/>
          <p:nvPr/>
        </p:nvSpPr>
        <p:spPr>
          <a:xfrm>
            <a:off x="800110" y="356252"/>
            <a:ext cx="7543800" cy="108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200">
                <a:solidFill>
                  <a:srgbClr val="E73263"/>
                </a:solidFill>
              </a:rPr>
              <a:t>Full-Stack</a:t>
            </a:r>
            <a:endParaRPr sz="2800">
              <a:solidFill>
                <a:srgbClr val="AF7B5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30" name="Google Shape;230;p27"/>
          <p:cNvSpPr txBox="1"/>
          <p:nvPr/>
        </p:nvSpPr>
        <p:spPr>
          <a:xfrm>
            <a:off x="840235" y="1659078"/>
            <a:ext cx="7543800" cy="24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noAutofit/>
          </a:bodyPr>
          <a:lstStyle/>
          <a:p>
            <a:pPr indent="-323850" lvl="0" marL="457200" rtl="0" algn="just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375FA9"/>
              </a:buClr>
              <a:buSzPts val="1500"/>
              <a:buFont typeface="Calibri"/>
              <a:buChar char="●"/>
            </a:pPr>
            <a:r>
              <a:rPr lang="es" sz="1500">
                <a:solidFill>
                  <a:srgbClr val="375FA9"/>
                </a:solidFill>
              </a:rPr>
              <a:t>T</a:t>
            </a:r>
            <a:r>
              <a:rPr lang="es" sz="1500">
                <a:solidFill>
                  <a:srgbClr val="375FA9"/>
                </a:solidFill>
              </a:rPr>
              <a:t>ambién</a:t>
            </a:r>
            <a:r>
              <a:rPr lang="es" sz="1500">
                <a:solidFill>
                  <a:srgbClr val="375FA9"/>
                </a:solidFill>
              </a:rPr>
              <a:t> han de tener conocimientos en el despliegue de aplicaciones web, su arquitectura y recursos de consumo, etc. </a:t>
            </a:r>
            <a:endParaRPr sz="1500">
              <a:solidFill>
                <a:srgbClr val="375FA9"/>
              </a:solidFill>
            </a:endParaRPr>
          </a:p>
          <a:p>
            <a:pPr indent="-323850" lvl="0" marL="457200" rtl="0" algn="just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375FA9"/>
              </a:buClr>
              <a:buSzPts val="1500"/>
              <a:buFont typeface="Calibri"/>
              <a:buChar char="●"/>
            </a:pPr>
            <a:r>
              <a:rPr lang="es" sz="1500">
                <a:solidFill>
                  <a:srgbClr val="375FA9"/>
                </a:solidFill>
              </a:rPr>
              <a:t>En la </a:t>
            </a:r>
            <a:r>
              <a:rPr lang="es" sz="1500">
                <a:solidFill>
                  <a:srgbClr val="375FA9"/>
                </a:solidFill>
              </a:rPr>
              <a:t>última</a:t>
            </a:r>
            <a:r>
              <a:rPr lang="es" sz="1500">
                <a:solidFill>
                  <a:srgbClr val="375FA9"/>
                </a:solidFill>
              </a:rPr>
              <a:t> </a:t>
            </a:r>
            <a:r>
              <a:rPr lang="es" sz="1500">
                <a:solidFill>
                  <a:srgbClr val="375FA9"/>
                </a:solidFill>
              </a:rPr>
              <a:t>década</a:t>
            </a:r>
            <a:r>
              <a:rPr lang="es" sz="1500">
                <a:solidFill>
                  <a:srgbClr val="375FA9"/>
                </a:solidFill>
              </a:rPr>
              <a:t> esto se ha venido considerando como una disciplina aparte, incluyendo todo lo que </a:t>
            </a:r>
            <a:r>
              <a:rPr lang="es" sz="1500">
                <a:solidFill>
                  <a:srgbClr val="375FA9"/>
                </a:solidFill>
              </a:rPr>
              <a:t>serían</a:t>
            </a:r>
            <a:r>
              <a:rPr lang="es" sz="1500">
                <a:solidFill>
                  <a:srgbClr val="375FA9"/>
                </a:solidFill>
              </a:rPr>
              <a:t> proveedores de </a:t>
            </a:r>
            <a:r>
              <a:rPr lang="es" sz="1500">
                <a:solidFill>
                  <a:srgbClr val="375FA9"/>
                </a:solidFill>
              </a:rPr>
              <a:t>computación</a:t>
            </a:r>
            <a:r>
              <a:rPr lang="es" sz="1500">
                <a:solidFill>
                  <a:srgbClr val="375FA9"/>
                </a:solidFill>
              </a:rPr>
              <a:t> en la nube como: </a:t>
            </a:r>
            <a:endParaRPr sz="1500">
              <a:solidFill>
                <a:srgbClr val="375FA9"/>
              </a:solidFill>
            </a:endParaRPr>
          </a:p>
          <a:p>
            <a:pPr indent="-323850" lvl="1" marL="914400" rtl="0" algn="just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375FA9"/>
              </a:buClr>
              <a:buSzPts val="1500"/>
              <a:buFont typeface="Calibri"/>
              <a:buChar char="○"/>
            </a:pPr>
            <a:r>
              <a:rPr lang="es" sz="1500">
                <a:solidFill>
                  <a:srgbClr val="375FA9"/>
                </a:solidFill>
              </a:rPr>
              <a:t>Amazon Web Services (AWS). </a:t>
            </a:r>
            <a:endParaRPr sz="1500">
              <a:solidFill>
                <a:srgbClr val="375FA9"/>
              </a:solidFill>
            </a:endParaRPr>
          </a:p>
          <a:p>
            <a:pPr indent="-323850" lvl="1" marL="914400" rtl="0" algn="just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375FA9"/>
              </a:buClr>
              <a:buSzPts val="1500"/>
              <a:buFont typeface="Calibri"/>
              <a:buChar char="○"/>
            </a:pPr>
            <a:r>
              <a:rPr lang="es" sz="1500">
                <a:solidFill>
                  <a:srgbClr val="375FA9"/>
                </a:solidFill>
              </a:rPr>
              <a:t>Google Cloud Platform (GCP).</a:t>
            </a:r>
            <a:endParaRPr sz="1500">
              <a:solidFill>
                <a:srgbClr val="375FA9"/>
              </a:solidFill>
            </a:endParaRPr>
          </a:p>
          <a:p>
            <a:pPr indent="-323850" lvl="1" marL="914400" rtl="0" algn="just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375FA9"/>
              </a:buClr>
              <a:buSzPts val="1500"/>
              <a:buFont typeface="Calibri"/>
              <a:buChar char="○"/>
            </a:pPr>
            <a:r>
              <a:rPr lang="es" sz="1500">
                <a:solidFill>
                  <a:srgbClr val="375FA9"/>
                </a:solidFill>
              </a:rPr>
              <a:t>Azure. </a:t>
            </a:r>
            <a:endParaRPr sz="1500">
              <a:solidFill>
                <a:srgbClr val="375FA9"/>
              </a:solidFill>
            </a:endParaRPr>
          </a:p>
          <a:p>
            <a:pPr indent="-323850" lvl="1" marL="914400" rtl="0" algn="just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375FA9"/>
              </a:buClr>
              <a:buSzPts val="1500"/>
              <a:buFont typeface="Calibri"/>
              <a:buChar char="○"/>
            </a:pPr>
            <a:r>
              <a:rPr lang="es" sz="1500">
                <a:solidFill>
                  <a:srgbClr val="375FA9"/>
                </a:solidFill>
              </a:rPr>
              <a:t>Entre otros.</a:t>
            </a:r>
            <a:endParaRPr sz="1500">
              <a:solidFill>
                <a:srgbClr val="375FA9"/>
              </a:solidFill>
            </a:endParaRPr>
          </a:p>
        </p:txBody>
      </p:sp>
      <p:pic>
        <p:nvPicPr>
          <p:cNvPr id="231" name="Google Shape;231;p27"/>
          <p:cNvPicPr preferRelativeResize="0"/>
          <p:nvPr/>
        </p:nvPicPr>
        <p:blipFill rotWithShape="1">
          <a:blip r:embed="rId4">
            <a:alphaModFix/>
          </a:blip>
          <a:srcRect b="26338" l="9823" r="8309" t="26653"/>
          <a:stretch/>
        </p:blipFill>
        <p:spPr>
          <a:xfrm>
            <a:off x="4572000" y="2892525"/>
            <a:ext cx="4250001" cy="1043300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27"/>
          <p:cNvSpPr txBox="1"/>
          <p:nvPr/>
        </p:nvSpPr>
        <p:spPr>
          <a:xfrm>
            <a:off x="4571988" y="3935825"/>
            <a:ext cx="3852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1000">
                <a:latin typeface="Calibri"/>
                <a:ea typeface="Calibri"/>
                <a:cs typeface="Calibri"/>
                <a:sym typeface="Calibri"/>
              </a:rPr>
              <a:t> Imagen tomada de </a:t>
            </a:r>
            <a:r>
              <a:rPr i="1" lang="es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Medium</a:t>
            </a:r>
            <a:endParaRPr i="1" sz="1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8"/>
          <p:cNvSpPr txBox="1"/>
          <p:nvPr/>
        </p:nvSpPr>
        <p:spPr>
          <a:xfrm>
            <a:off x="800110" y="423302"/>
            <a:ext cx="7543800" cy="108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600">
                <a:solidFill>
                  <a:srgbClr val="E73263"/>
                </a:solidFill>
              </a:rPr>
              <a:t>Interfaz de programación de aplicaciones (API)</a:t>
            </a:r>
            <a:endParaRPr b="1" sz="2600">
              <a:solidFill>
                <a:srgbClr val="E73263"/>
              </a:solidFill>
            </a:endParaRPr>
          </a:p>
        </p:txBody>
      </p:sp>
      <p:sp>
        <p:nvSpPr>
          <p:cNvPr id="238" name="Google Shape;238;p28"/>
          <p:cNvSpPr txBox="1"/>
          <p:nvPr/>
        </p:nvSpPr>
        <p:spPr>
          <a:xfrm>
            <a:off x="800100" y="1682700"/>
            <a:ext cx="4593300" cy="25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noAutofit/>
          </a:bodyPr>
          <a:lstStyle/>
          <a:p>
            <a:pPr indent="-317500" lvl="0" marL="457200" rtl="0" algn="just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libri"/>
              <a:buChar char="●"/>
            </a:pPr>
            <a:r>
              <a:rPr lang="es" sz="1500">
                <a:solidFill>
                  <a:srgbClr val="375FA9"/>
                </a:solidFill>
              </a:rPr>
              <a:t>Application Programming Interface (API). </a:t>
            </a:r>
            <a:endParaRPr sz="1500">
              <a:solidFill>
                <a:srgbClr val="375FA9"/>
              </a:solidFill>
            </a:endParaRPr>
          </a:p>
          <a:p>
            <a:pPr indent="-317500" lvl="0" marL="457200" rtl="0" algn="just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libri"/>
              <a:buChar char="●"/>
            </a:pPr>
            <a:r>
              <a:rPr lang="es" sz="1500">
                <a:solidFill>
                  <a:srgbClr val="375FA9"/>
                </a:solidFill>
              </a:rPr>
              <a:t>Cuando hablamos de una API normalmente nos referimos a un intermediario o un tercero al cual nuestra </a:t>
            </a:r>
            <a:r>
              <a:rPr lang="es" sz="1500">
                <a:solidFill>
                  <a:srgbClr val="375FA9"/>
                </a:solidFill>
              </a:rPr>
              <a:t>aplicación</a:t>
            </a:r>
            <a:r>
              <a:rPr lang="es" sz="1500">
                <a:solidFill>
                  <a:srgbClr val="375FA9"/>
                </a:solidFill>
              </a:rPr>
              <a:t> web tiene acceso.</a:t>
            </a:r>
            <a:endParaRPr sz="1500">
              <a:solidFill>
                <a:srgbClr val="375FA9"/>
              </a:solidFill>
            </a:endParaRPr>
          </a:p>
          <a:p>
            <a:pPr indent="-323850" lvl="0" marL="457200" rtl="0" algn="just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375FA9"/>
              </a:buClr>
              <a:buSzPts val="1500"/>
              <a:buFont typeface="Calibri"/>
              <a:buChar char="●"/>
            </a:pPr>
            <a:r>
              <a:rPr lang="es" sz="1500">
                <a:solidFill>
                  <a:srgbClr val="375FA9"/>
                </a:solidFill>
              </a:rPr>
              <a:t>Usamos una API para obtener o enviar algún tipo de </a:t>
            </a:r>
            <a:r>
              <a:rPr lang="es" sz="1500">
                <a:solidFill>
                  <a:srgbClr val="375FA9"/>
                </a:solidFill>
              </a:rPr>
              <a:t>información</a:t>
            </a:r>
            <a:r>
              <a:rPr lang="es" sz="1500">
                <a:solidFill>
                  <a:srgbClr val="375FA9"/>
                </a:solidFill>
              </a:rPr>
              <a:t> a un servicio de terceros, por ejemplo: </a:t>
            </a:r>
            <a:endParaRPr sz="1500">
              <a:solidFill>
                <a:srgbClr val="375FA9"/>
              </a:solidFill>
            </a:endParaRPr>
          </a:p>
          <a:p>
            <a:pPr indent="-323850" lvl="1" marL="914400" rtl="0" algn="just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375FA9"/>
              </a:buClr>
              <a:buSzPts val="1500"/>
              <a:buFont typeface="Calibri"/>
              <a:buChar char="○"/>
            </a:pPr>
            <a:r>
              <a:rPr lang="es" sz="1500">
                <a:solidFill>
                  <a:srgbClr val="375FA9"/>
                </a:solidFill>
              </a:rPr>
              <a:t>El </a:t>
            </a:r>
            <a:r>
              <a:rPr lang="es" sz="1500">
                <a:solidFill>
                  <a:srgbClr val="375FA9"/>
                </a:solidFill>
              </a:rPr>
              <a:t>botón</a:t>
            </a:r>
            <a:r>
              <a:rPr lang="es" sz="1500">
                <a:solidFill>
                  <a:srgbClr val="375FA9"/>
                </a:solidFill>
              </a:rPr>
              <a:t> de “Compartir en…” que vemos en diferentes aplicaciones para compartir contenido directamente en redes sociales. </a:t>
            </a:r>
            <a:endParaRPr sz="1500">
              <a:solidFill>
                <a:srgbClr val="375FA9"/>
              </a:solidFill>
            </a:endParaRPr>
          </a:p>
          <a:p>
            <a:pPr indent="-323850" lvl="1" marL="914400" rtl="0" algn="just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375FA9"/>
              </a:buClr>
              <a:buSzPts val="1500"/>
              <a:buFont typeface="Calibri"/>
              <a:buChar char="○"/>
            </a:pPr>
            <a:r>
              <a:rPr lang="es" sz="1500">
                <a:solidFill>
                  <a:srgbClr val="375FA9"/>
                </a:solidFill>
              </a:rPr>
              <a:t>Un servicio que analice la </a:t>
            </a:r>
            <a:r>
              <a:rPr lang="es" sz="1500">
                <a:solidFill>
                  <a:srgbClr val="375FA9"/>
                </a:solidFill>
              </a:rPr>
              <a:t>información</a:t>
            </a:r>
            <a:r>
              <a:rPr lang="es" sz="1500">
                <a:solidFill>
                  <a:srgbClr val="375FA9"/>
                </a:solidFill>
              </a:rPr>
              <a:t> enviada.</a:t>
            </a:r>
            <a:endParaRPr sz="1500">
              <a:solidFill>
                <a:srgbClr val="375FA9"/>
              </a:solidFill>
            </a:endParaRPr>
          </a:p>
        </p:txBody>
      </p:sp>
      <p:sp>
        <p:nvSpPr>
          <p:cNvPr id="239" name="Google Shape;239;p28"/>
          <p:cNvSpPr txBox="1"/>
          <p:nvPr/>
        </p:nvSpPr>
        <p:spPr>
          <a:xfrm>
            <a:off x="6104763" y="3235475"/>
            <a:ext cx="2411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1000">
                <a:latin typeface="Calibri"/>
                <a:ea typeface="Calibri"/>
                <a:cs typeface="Calibri"/>
                <a:sym typeface="Calibri"/>
              </a:rPr>
              <a:t>Imagen tomada de </a:t>
            </a:r>
            <a:r>
              <a:rPr i="1" lang="es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Medium/@perrysetgo</a:t>
            </a:r>
            <a:r>
              <a:rPr i="1" lang="es" sz="1000">
                <a:latin typeface="Calibri"/>
                <a:ea typeface="Calibri"/>
                <a:cs typeface="Calibri"/>
                <a:sym typeface="Calibri"/>
              </a:rPr>
              <a:t> </a:t>
            </a:r>
            <a:endParaRPr i="1" sz="10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0" name="Google Shape;240;p28"/>
          <p:cNvPicPr preferRelativeResize="0"/>
          <p:nvPr/>
        </p:nvPicPr>
        <p:blipFill rotWithShape="1">
          <a:blip r:embed="rId5">
            <a:alphaModFix/>
          </a:blip>
          <a:srcRect b="14944" l="0" r="0" t="0"/>
          <a:stretch/>
        </p:blipFill>
        <p:spPr>
          <a:xfrm>
            <a:off x="5615625" y="2216488"/>
            <a:ext cx="3389375" cy="9271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9"/>
          <p:cNvSpPr txBox="1"/>
          <p:nvPr/>
        </p:nvSpPr>
        <p:spPr>
          <a:xfrm>
            <a:off x="800110" y="423302"/>
            <a:ext cx="7543800" cy="108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600">
                <a:solidFill>
                  <a:srgbClr val="E73263"/>
                </a:solidFill>
              </a:rPr>
              <a:t>Interfaz de programación de aplicaciones (API)</a:t>
            </a:r>
            <a:endParaRPr b="1" sz="2600">
              <a:solidFill>
                <a:srgbClr val="E73263"/>
              </a:solidFill>
            </a:endParaRPr>
          </a:p>
        </p:txBody>
      </p:sp>
      <p:sp>
        <p:nvSpPr>
          <p:cNvPr id="246" name="Google Shape;246;p29"/>
          <p:cNvSpPr txBox="1"/>
          <p:nvPr/>
        </p:nvSpPr>
        <p:spPr>
          <a:xfrm>
            <a:off x="800100" y="1530300"/>
            <a:ext cx="5124000" cy="33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noAutofit/>
          </a:bodyPr>
          <a:lstStyle/>
          <a:p>
            <a:pPr indent="-317500" lvl="0" marL="457200" rtl="0" algn="just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libri"/>
              <a:buChar char="●"/>
            </a:pPr>
            <a:r>
              <a:rPr lang="es" sz="1500">
                <a:solidFill>
                  <a:srgbClr val="375FA9"/>
                </a:solidFill>
              </a:rPr>
              <a:t>Una API puede ser utilizada para obtener </a:t>
            </a:r>
            <a:r>
              <a:rPr lang="es" sz="1500">
                <a:solidFill>
                  <a:srgbClr val="375FA9"/>
                </a:solidFill>
              </a:rPr>
              <a:t>información</a:t>
            </a:r>
            <a:r>
              <a:rPr lang="es" sz="1500">
                <a:solidFill>
                  <a:srgbClr val="375FA9"/>
                </a:solidFill>
              </a:rPr>
              <a:t> de terceros como lo </a:t>
            </a:r>
            <a:r>
              <a:rPr lang="es" sz="1500">
                <a:solidFill>
                  <a:srgbClr val="375FA9"/>
                </a:solidFill>
              </a:rPr>
              <a:t>sería</a:t>
            </a:r>
            <a:r>
              <a:rPr lang="es" sz="1500">
                <a:solidFill>
                  <a:srgbClr val="375FA9"/>
                </a:solidFill>
              </a:rPr>
              <a:t> el caso de </a:t>
            </a:r>
            <a:r>
              <a:rPr lang="es" sz="1500" u="sng">
                <a:solidFill>
                  <a:schemeClr val="hlink"/>
                </a:solidFill>
                <a:hlinkClick r:id="rId4"/>
              </a:rPr>
              <a:t>SWAPI</a:t>
            </a:r>
            <a:r>
              <a:rPr lang="es" sz="1500">
                <a:solidFill>
                  <a:srgbClr val="375FA9"/>
                </a:solidFill>
              </a:rPr>
              <a:t>, una API que aloja </a:t>
            </a:r>
            <a:r>
              <a:rPr lang="es" sz="1500">
                <a:solidFill>
                  <a:srgbClr val="375FA9"/>
                </a:solidFill>
              </a:rPr>
              <a:t>información</a:t>
            </a:r>
            <a:r>
              <a:rPr lang="es" sz="1500">
                <a:solidFill>
                  <a:srgbClr val="375FA9"/>
                </a:solidFill>
              </a:rPr>
              <a:t> relacionada a Star Wars.</a:t>
            </a:r>
            <a:endParaRPr sz="1500">
              <a:solidFill>
                <a:srgbClr val="375FA9"/>
              </a:solidFill>
            </a:endParaRPr>
          </a:p>
          <a:p>
            <a:pPr indent="-323850" lvl="0" marL="457200" rtl="0" algn="just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375FA9"/>
              </a:buClr>
              <a:buSzPts val="1500"/>
              <a:buFont typeface="Calibri"/>
              <a:buChar char="●"/>
            </a:pPr>
            <a:r>
              <a:rPr lang="es" sz="1500">
                <a:solidFill>
                  <a:srgbClr val="375FA9"/>
                </a:solidFill>
              </a:rPr>
              <a:t>Para entender más de </a:t>
            </a:r>
            <a:r>
              <a:rPr lang="es" sz="1500">
                <a:solidFill>
                  <a:srgbClr val="375FA9"/>
                </a:solidFill>
              </a:rPr>
              <a:t>cómo</a:t>
            </a:r>
            <a:r>
              <a:rPr lang="es" sz="1500">
                <a:solidFill>
                  <a:srgbClr val="375FA9"/>
                </a:solidFill>
              </a:rPr>
              <a:t> se definen las API hay que entender </a:t>
            </a:r>
            <a:r>
              <a:rPr lang="es" sz="1500">
                <a:solidFill>
                  <a:srgbClr val="375FA9"/>
                </a:solidFill>
              </a:rPr>
              <a:t>más</a:t>
            </a:r>
            <a:r>
              <a:rPr lang="es" sz="1500">
                <a:solidFill>
                  <a:srgbClr val="375FA9"/>
                </a:solidFill>
              </a:rPr>
              <a:t> de los </a:t>
            </a:r>
            <a:r>
              <a:rPr lang="es" sz="1500">
                <a:solidFill>
                  <a:srgbClr val="375FA9"/>
                </a:solidFill>
              </a:rPr>
              <a:t>principios</a:t>
            </a:r>
            <a:r>
              <a:rPr lang="es" sz="1500">
                <a:solidFill>
                  <a:srgbClr val="375FA9"/>
                </a:solidFill>
              </a:rPr>
              <a:t> de desarrollo REST. Donde se define:</a:t>
            </a:r>
            <a:endParaRPr sz="1500">
              <a:solidFill>
                <a:srgbClr val="375FA9"/>
              </a:solidFill>
            </a:endParaRPr>
          </a:p>
          <a:p>
            <a:pPr indent="-323850" lvl="1" marL="9144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5FA9"/>
              </a:buClr>
              <a:buSzPts val="1500"/>
              <a:buFont typeface="Calibri"/>
              <a:buChar char="○"/>
            </a:pPr>
            <a:r>
              <a:rPr lang="es" sz="1500">
                <a:solidFill>
                  <a:srgbClr val="375FA9"/>
                </a:solidFill>
              </a:rPr>
              <a:t>Todo es un recurso.</a:t>
            </a:r>
            <a:endParaRPr sz="1500">
              <a:solidFill>
                <a:srgbClr val="375FA9"/>
              </a:solidFill>
            </a:endParaRPr>
          </a:p>
          <a:p>
            <a:pPr indent="-323850" lvl="1" marL="9144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5FA9"/>
              </a:buClr>
              <a:buSzPts val="1500"/>
              <a:buFont typeface="Calibri"/>
              <a:buChar char="○"/>
            </a:pPr>
            <a:r>
              <a:rPr lang="es" sz="1500">
                <a:solidFill>
                  <a:srgbClr val="375FA9"/>
                </a:solidFill>
              </a:rPr>
              <a:t>Cada recurso ha de tener una ruta de acceso.</a:t>
            </a:r>
            <a:endParaRPr sz="1500">
              <a:solidFill>
                <a:srgbClr val="375FA9"/>
              </a:solidFill>
            </a:endParaRPr>
          </a:p>
          <a:p>
            <a:pPr indent="-323850" lvl="1" marL="9144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5FA9"/>
              </a:buClr>
              <a:buSzPts val="1500"/>
              <a:buFont typeface="Calibri"/>
              <a:buChar char="○"/>
            </a:pPr>
            <a:r>
              <a:rPr lang="es" sz="1500">
                <a:solidFill>
                  <a:srgbClr val="375FA9"/>
                </a:solidFill>
              </a:rPr>
              <a:t>Se utilizan </a:t>
            </a:r>
            <a:r>
              <a:rPr lang="es" sz="1500">
                <a:solidFill>
                  <a:srgbClr val="375FA9"/>
                </a:solidFill>
              </a:rPr>
              <a:t>métodos</a:t>
            </a:r>
            <a:r>
              <a:rPr lang="es" sz="1500">
                <a:solidFill>
                  <a:srgbClr val="375FA9"/>
                </a:solidFill>
              </a:rPr>
              <a:t> HTTP </a:t>
            </a:r>
            <a:r>
              <a:rPr lang="es" sz="1500">
                <a:solidFill>
                  <a:srgbClr val="375FA9"/>
                </a:solidFill>
              </a:rPr>
              <a:t>estándares </a:t>
            </a:r>
            <a:r>
              <a:rPr lang="es" sz="1500">
                <a:solidFill>
                  <a:srgbClr val="375FA9"/>
                </a:solidFill>
              </a:rPr>
              <a:t>(GET, PUT, POST, DELETE).</a:t>
            </a:r>
            <a:endParaRPr sz="1500">
              <a:solidFill>
                <a:srgbClr val="375FA9"/>
              </a:solidFill>
            </a:endParaRPr>
          </a:p>
          <a:p>
            <a:pPr indent="-323850" lvl="1" marL="9144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5FA9"/>
              </a:buClr>
              <a:buSzPts val="1500"/>
              <a:buFont typeface="Calibri"/>
              <a:buChar char="○"/>
            </a:pPr>
            <a:r>
              <a:rPr lang="es" sz="1500">
                <a:solidFill>
                  <a:srgbClr val="375FA9"/>
                </a:solidFill>
              </a:rPr>
              <a:t>Permitir </a:t>
            </a:r>
            <a:r>
              <a:rPr lang="es" sz="1500">
                <a:solidFill>
                  <a:srgbClr val="375FA9"/>
                </a:solidFill>
              </a:rPr>
              <a:t>múltiples</a:t>
            </a:r>
            <a:r>
              <a:rPr lang="es" sz="1500">
                <a:solidFill>
                  <a:srgbClr val="375FA9"/>
                </a:solidFill>
              </a:rPr>
              <a:t> representaciones para el mismo recurso.</a:t>
            </a:r>
            <a:endParaRPr sz="1500">
              <a:solidFill>
                <a:srgbClr val="375FA9"/>
              </a:solidFill>
            </a:endParaRPr>
          </a:p>
          <a:p>
            <a:pPr indent="-323850" lvl="1" marL="9144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5FA9"/>
              </a:buClr>
              <a:buSzPts val="1500"/>
              <a:buFont typeface="Calibri"/>
              <a:buChar char="○"/>
            </a:pPr>
            <a:r>
              <a:rPr lang="es" sz="1500">
                <a:solidFill>
                  <a:srgbClr val="375FA9"/>
                </a:solidFill>
              </a:rPr>
              <a:t>La </a:t>
            </a:r>
            <a:r>
              <a:rPr lang="es" sz="1500">
                <a:solidFill>
                  <a:srgbClr val="375FA9"/>
                </a:solidFill>
              </a:rPr>
              <a:t>comunicación</a:t>
            </a:r>
            <a:r>
              <a:rPr lang="es" sz="1500">
                <a:solidFill>
                  <a:srgbClr val="375FA9"/>
                </a:solidFill>
              </a:rPr>
              <a:t> con el cliente ha de carecer de estado.</a:t>
            </a:r>
            <a:endParaRPr sz="1500">
              <a:solidFill>
                <a:srgbClr val="375FA9"/>
              </a:solidFill>
            </a:endParaRPr>
          </a:p>
        </p:txBody>
      </p:sp>
      <p:pic>
        <p:nvPicPr>
          <p:cNvPr id="247" name="Google Shape;247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99924" y="1767763"/>
            <a:ext cx="2271792" cy="1991213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29"/>
          <p:cNvSpPr txBox="1"/>
          <p:nvPr/>
        </p:nvSpPr>
        <p:spPr>
          <a:xfrm>
            <a:off x="6323825" y="3758975"/>
            <a:ext cx="2411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1000">
                <a:latin typeface="Calibri"/>
                <a:ea typeface="Calibri"/>
                <a:cs typeface="Calibri"/>
                <a:sym typeface="Calibri"/>
              </a:rPr>
              <a:t>Imagen tomada de </a:t>
            </a:r>
            <a:r>
              <a:rPr i="1" lang="es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6"/>
              </a:rPr>
              <a:t>Medium/@subhangdxt</a:t>
            </a:r>
            <a:r>
              <a:rPr i="1" lang="es" sz="1000">
                <a:latin typeface="Calibri"/>
                <a:ea typeface="Calibri"/>
                <a:cs typeface="Calibri"/>
                <a:sym typeface="Calibri"/>
              </a:rPr>
              <a:t> </a:t>
            </a:r>
            <a:endParaRPr i="1" sz="10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0"/>
          <p:cNvSpPr txBox="1"/>
          <p:nvPr/>
        </p:nvSpPr>
        <p:spPr>
          <a:xfrm>
            <a:off x="800110" y="423302"/>
            <a:ext cx="7543800" cy="108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600">
                <a:solidFill>
                  <a:srgbClr val="E73263"/>
                </a:solidFill>
              </a:rPr>
              <a:t>Interfaz de programación de aplicaciones (API)</a:t>
            </a:r>
            <a:endParaRPr b="1" sz="2600">
              <a:solidFill>
                <a:srgbClr val="E73263"/>
              </a:solidFill>
            </a:endParaRPr>
          </a:p>
        </p:txBody>
      </p:sp>
      <p:sp>
        <p:nvSpPr>
          <p:cNvPr id="254" name="Google Shape;254;p30"/>
          <p:cNvSpPr txBox="1"/>
          <p:nvPr/>
        </p:nvSpPr>
        <p:spPr>
          <a:xfrm>
            <a:off x="800110" y="1606504"/>
            <a:ext cx="7543800" cy="25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noAutofit/>
          </a:bodyPr>
          <a:lstStyle/>
          <a:p>
            <a:pPr indent="-317500" lvl="0" marL="457200" rtl="0" algn="just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libri"/>
              <a:buChar char="●"/>
            </a:pPr>
            <a:r>
              <a:rPr lang="es" sz="1500">
                <a:solidFill>
                  <a:srgbClr val="375FA9"/>
                </a:solidFill>
              </a:rPr>
              <a:t>La mayoría de las implementaciones de la API REST se basan en negociaciones de contenido impulsadas por agentes. </a:t>
            </a:r>
            <a:endParaRPr sz="1500">
              <a:solidFill>
                <a:srgbClr val="375FA9"/>
              </a:solidFill>
            </a:endParaRPr>
          </a:p>
          <a:p>
            <a:pPr indent="-317500" lvl="0" marL="457200" rtl="0" algn="just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libri"/>
              <a:buChar char="●"/>
            </a:pPr>
            <a:r>
              <a:rPr lang="es" sz="1500">
                <a:solidFill>
                  <a:srgbClr val="375FA9"/>
                </a:solidFill>
              </a:rPr>
              <a:t>Esta se basa en el uso de cabeceras de solicitud HTTP o patrones URI de recursos.</a:t>
            </a:r>
            <a:endParaRPr sz="1500">
              <a:solidFill>
                <a:srgbClr val="375FA9"/>
              </a:solidFill>
            </a:endParaRPr>
          </a:p>
          <a:p>
            <a:pPr indent="-323850" lvl="0" marL="457200" rtl="0" algn="just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375FA9"/>
              </a:buClr>
              <a:buSzPts val="1500"/>
              <a:buFont typeface="Calibri"/>
              <a:buChar char="●"/>
            </a:pPr>
            <a:r>
              <a:rPr lang="es" sz="1500">
                <a:solidFill>
                  <a:srgbClr val="375FA9"/>
                </a:solidFill>
              </a:rPr>
              <a:t>Para determinar el tipo del contenido, el servidor utiliza la cabecera de solicitud HTTP Content-Type. Algunos ejemplos comunes de tipos de contenido son:</a:t>
            </a:r>
            <a:endParaRPr sz="1500">
              <a:solidFill>
                <a:srgbClr val="375FA9"/>
              </a:solidFill>
            </a:endParaRPr>
          </a:p>
          <a:p>
            <a:pPr indent="-323850" lvl="1" marL="91440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5FA9"/>
              </a:buClr>
              <a:buSzPts val="1500"/>
              <a:buFont typeface="Calibri"/>
              <a:buChar char="○"/>
            </a:pPr>
            <a:r>
              <a:rPr lang="es" sz="1500">
                <a:solidFill>
                  <a:srgbClr val="375FA9"/>
                </a:solidFill>
              </a:rPr>
              <a:t>“text/plain”. </a:t>
            </a:r>
            <a:endParaRPr sz="1500">
              <a:solidFill>
                <a:srgbClr val="375FA9"/>
              </a:solidFill>
            </a:endParaRPr>
          </a:p>
          <a:p>
            <a:pPr indent="-323850" lvl="1" marL="9144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75FA9"/>
              </a:buClr>
              <a:buSzPts val="1500"/>
              <a:buFont typeface="Calibri"/>
              <a:buChar char="○"/>
            </a:pPr>
            <a:r>
              <a:rPr lang="es" sz="1500">
                <a:solidFill>
                  <a:srgbClr val="375FA9"/>
                </a:solidFill>
              </a:rPr>
              <a:t>“application/xml”. </a:t>
            </a:r>
            <a:endParaRPr sz="1500">
              <a:solidFill>
                <a:srgbClr val="375FA9"/>
              </a:solidFill>
            </a:endParaRPr>
          </a:p>
          <a:p>
            <a:pPr indent="-323850" lvl="1" marL="9144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75FA9"/>
              </a:buClr>
              <a:buSzPts val="1500"/>
              <a:buFont typeface="Calibri"/>
              <a:buChar char="○"/>
            </a:pPr>
            <a:r>
              <a:rPr lang="es" sz="1500">
                <a:solidFill>
                  <a:srgbClr val="375FA9"/>
                </a:solidFill>
              </a:rPr>
              <a:t>“text/html”.</a:t>
            </a:r>
            <a:endParaRPr sz="1500">
              <a:solidFill>
                <a:srgbClr val="375FA9"/>
              </a:solidFill>
            </a:endParaRPr>
          </a:p>
          <a:p>
            <a:pPr indent="-323850" lvl="1" marL="9144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75FA9"/>
              </a:buClr>
              <a:buSzPts val="1500"/>
              <a:buFont typeface="Calibri"/>
              <a:buChar char="○"/>
            </a:pPr>
            <a:r>
              <a:rPr lang="es" sz="1500">
                <a:solidFill>
                  <a:srgbClr val="375FA9"/>
                </a:solidFill>
              </a:rPr>
              <a:t>“application/json”.</a:t>
            </a:r>
            <a:endParaRPr sz="1500">
              <a:solidFill>
                <a:srgbClr val="375FA9"/>
              </a:solidFill>
            </a:endParaRPr>
          </a:p>
          <a:p>
            <a:pPr indent="-323850" lvl="1" marL="9144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75FA9"/>
              </a:buClr>
              <a:buSzPts val="1500"/>
              <a:buFont typeface="Calibri"/>
              <a:buChar char="○"/>
            </a:pPr>
            <a:r>
              <a:rPr lang="es" sz="1500">
                <a:solidFill>
                  <a:srgbClr val="375FA9"/>
                </a:solidFill>
              </a:rPr>
              <a:t>“image/gif”.</a:t>
            </a:r>
            <a:endParaRPr sz="1500">
              <a:solidFill>
                <a:srgbClr val="375FA9"/>
              </a:solidFill>
            </a:endParaRPr>
          </a:p>
          <a:p>
            <a:pPr indent="-323850" lvl="1" marL="9144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75FA9"/>
              </a:buClr>
              <a:buSzPts val="1500"/>
              <a:buFont typeface="Calibri"/>
              <a:buChar char="○"/>
            </a:pPr>
            <a:r>
              <a:rPr lang="es" sz="1500">
                <a:solidFill>
                  <a:srgbClr val="375FA9"/>
                </a:solidFill>
              </a:rPr>
              <a:t>“image/jpeg”.</a:t>
            </a:r>
            <a:endParaRPr sz="1500">
              <a:solidFill>
                <a:srgbClr val="375FA9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1"/>
          <p:cNvSpPr txBox="1"/>
          <p:nvPr/>
        </p:nvSpPr>
        <p:spPr>
          <a:xfrm>
            <a:off x="800110" y="423302"/>
            <a:ext cx="7543800" cy="108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600">
                <a:solidFill>
                  <a:srgbClr val="E73263"/>
                </a:solidFill>
              </a:rPr>
              <a:t>Interfaz de programación de aplicaciones (API)</a:t>
            </a:r>
            <a:endParaRPr b="1" sz="2600">
              <a:solidFill>
                <a:srgbClr val="E73263"/>
              </a:solidFill>
            </a:endParaRPr>
          </a:p>
        </p:txBody>
      </p:sp>
      <p:sp>
        <p:nvSpPr>
          <p:cNvPr id="260" name="Google Shape;260;p31"/>
          <p:cNvSpPr txBox="1"/>
          <p:nvPr/>
        </p:nvSpPr>
        <p:spPr>
          <a:xfrm>
            <a:off x="800100" y="1606500"/>
            <a:ext cx="3935400" cy="3356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noAutofit/>
          </a:bodyPr>
          <a:lstStyle/>
          <a:p>
            <a:pPr indent="-317500" lvl="0" marL="457200" rtl="0" algn="just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libri"/>
              <a:buChar char="●"/>
            </a:pPr>
            <a:r>
              <a:rPr lang="es" sz="1500">
                <a:solidFill>
                  <a:srgbClr val="375FA9"/>
                </a:solidFill>
              </a:rPr>
              <a:t>Es una arquitectura cliente-servidor.</a:t>
            </a:r>
            <a:endParaRPr sz="1500">
              <a:solidFill>
                <a:srgbClr val="375FA9"/>
              </a:solidFill>
            </a:endParaRPr>
          </a:p>
          <a:p>
            <a:pPr indent="-323850" lvl="0" marL="457200" rtl="0" algn="just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375FA9"/>
              </a:buClr>
              <a:buSzPts val="1500"/>
              <a:buFont typeface="Calibri"/>
              <a:buChar char="●"/>
            </a:pPr>
            <a:r>
              <a:rPr lang="es" sz="1500">
                <a:solidFill>
                  <a:srgbClr val="375FA9"/>
                </a:solidFill>
              </a:rPr>
              <a:t>El </a:t>
            </a:r>
            <a:r>
              <a:rPr b="1" lang="es" sz="1500">
                <a:solidFill>
                  <a:srgbClr val="375FA9"/>
                </a:solidFill>
              </a:rPr>
              <a:t>servidor </a:t>
            </a:r>
            <a:r>
              <a:rPr lang="es" sz="1500">
                <a:solidFill>
                  <a:srgbClr val="375FA9"/>
                </a:solidFill>
              </a:rPr>
              <a:t>almacena y/o manipula la información y la pone a disposición del usuario de manera eficiente.</a:t>
            </a:r>
            <a:endParaRPr sz="1500">
              <a:solidFill>
                <a:srgbClr val="375FA9"/>
              </a:solidFill>
            </a:endParaRPr>
          </a:p>
          <a:p>
            <a:pPr indent="-323850" lvl="0" marL="457200" rtl="0" algn="just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375FA9"/>
              </a:buClr>
              <a:buSzPts val="1500"/>
              <a:buFont typeface="Calibri"/>
              <a:buChar char="●"/>
            </a:pPr>
            <a:r>
              <a:rPr lang="es" sz="1500">
                <a:solidFill>
                  <a:srgbClr val="375FA9"/>
                </a:solidFill>
              </a:rPr>
              <a:t>El </a:t>
            </a:r>
            <a:r>
              <a:rPr b="1" lang="es" sz="1500">
                <a:solidFill>
                  <a:srgbClr val="375FA9"/>
                </a:solidFill>
              </a:rPr>
              <a:t>cliente </a:t>
            </a:r>
            <a:r>
              <a:rPr lang="es" sz="1500">
                <a:solidFill>
                  <a:srgbClr val="375FA9"/>
                </a:solidFill>
              </a:rPr>
              <a:t>toma esa información y la muestra al usuario y/o la utiliza para realizar posteriores peticiones.</a:t>
            </a:r>
            <a:endParaRPr sz="1500">
              <a:solidFill>
                <a:srgbClr val="375FA9"/>
              </a:solidFill>
            </a:endParaRPr>
          </a:p>
          <a:p>
            <a:pPr indent="-323850" lvl="0" marL="457200" rtl="0" algn="just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375FA9"/>
              </a:buClr>
              <a:buSzPts val="1500"/>
              <a:buFont typeface="Calibri"/>
              <a:buChar char="●"/>
            </a:pPr>
            <a:r>
              <a:rPr lang="es" sz="1500">
                <a:solidFill>
                  <a:srgbClr val="375FA9"/>
                </a:solidFill>
              </a:rPr>
              <a:t>Esta separación de intereses permite que tanto el cliente como el servidor evolucionen de forma independiente.</a:t>
            </a:r>
            <a:endParaRPr sz="1500">
              <a:solidFill>
                <a:srgbClr val="375FA9"/>
              </a:solidFill>
            </a:endParaRPr>
          </a:p>
          <a:p>
            <a:pPr indent="-323850" lvl="0" marL="457200" rtl="0" algn="just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375FA9"/>
              </a:buClr>
              <a:buSzPts val="1500"/>
              <a:buFont typeface="Calibri"/>
              <a:buChar char="●"/>
            </a:pPr>
            <a:r>
              <a:rPr lang="es" sz="1500">
                <a:solidFill>
                  <a:srgbClr val="375FA9"/>
                </a:solidFill>
              </a:rPr>
              <a:t>Sólo requiere que la interfaz siga siendo la misma.</a:t>
            </a:r>
            <a:endParaRPr sz="1500">
              <a:solidFill>
                <a:srgbClr val="375FA9"/>
              </a:solidFill>
            </a:endParaRPr>
          </a:p>
        </p:txBody>
      </p:sp>
      <p:pic>
        <p:nvPicPr>
          <p:cNvPr id="261" name="Google Shape;261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47250" y="1511400"/>
            <a:ext cx="3220474" cy="2415326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31"/>
          <p:cNvSpPr txBox="1"/>
          <p:nvPr/>
        </p:nvSpPr>
        <p:spPr>
          <a:xfrm>
            <a:off x="5247250" y="3894325"/>
            <a:ext cx="2411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1000">
                <a:latin typeface="Calibri"/>
                <a:ea typeface="Calibri"/>
                <a:cs typeface="Calibri"/>
                <a:sym typeface="Calibri"/>
              </a:rPr>
              <a:t>Imagen tomada de </a:t>
            </a:r>
            <a:r>
              <a:rPr i="1" lang="es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Medium/@subhangdxt</a:t>
            </a:r>
            <a:r>
              <a:rPr i="1" lang="es" sz="1000">
                <a:latin typeface="Calibri"/>
                <a:ea typeface="Calibri"/>
                <a:cs typeface="Calibri"/>
                <a:sym typeface="Calibri"/>
              </a:rPr>
              <a:t> </a:t>
            </a:r>
            <a:endParaRPr i="1" sz="10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2"/>
          <p:cNvSpPr txBox="1"/>
          <p:nvPr/>
        </p:nvSpPr>
        <p:spPr>
          <a:xfrm>
            <a:off x="800110" y="423302"/>
            <a:ext cx="7543800" cy="108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600">
                <a:solidFill>
                  <a:srgbClr val="E73263"/>
                </a:solidFill>
              </a:rPr>
              <a:t>Interfaz de programación de aplicaciones (API)</a:t>
            </a:r>
            <a:endParaRPr b="1" sz="2600">
              <a:solidFill>
                <a:srgbClr val="E73263"/>
              </a:solidFill>
            </a:endParaRPr>
          </a:p>
        </p:txBody>
      </p:sp>
      <p:sp>
        <p:nvSpPr>
          <p:cNvPr id="268" name="Google Shape;268;p32"/>
          <p:cNvSpPr txBox="1"/>
          <p:nvPr/>
        </p:nvSpPr>
        <p:spPr>
          <a:xfrm>
            <a:off x="800100" y="3234850"/>
            <a:ext cx="6770700" cy="9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noAutofit/>
          </a:bodyPr>
          <a:lstStyle/>
          <a:p>
            <a:pPr indent="-323850" lvl="1" marL="914400" rtl="0" algn="just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375FA9"/>
              </a:buClr>
              <a:buSzPts val="1500"/>
              <a:buChar char="○"/>
            </a:pPr>
            <a:r>
              <a:rPr b="1" lang="es" sz="1500">
                <a:solidFill>
                  <a:srgbClr val="375FA9"/>
                </a:solidFill>
              </a:rPr>
              <a:t>Host</a:t>
            </a:r>
            <a:r>
              <a:rPr lang="es" sz="1500">
                <a:solidFill>
                  <a:srgbClr val="375FA9"/>
                </a:solidFill>
              </a:rPr>
              <a:t>: Representa la </a:t>
            </a:r>
            <a:r>
              <a:rPr lang="es" sz="1500">
                <a:solidFill>
                  <a:srgbClr val="375FA9"/>
                </a:solidFill>
              </a:rPr>
              <a:t>máquina</a:t>
            </a:r>
            <a:r>
              <a:rPr lang="es" sz="1500">
                <a:solidFill>
                  <a:srgbClr val="375FA9"/>
                </a:solidFill>
              </a:rPr>
              <a:t> a la que queremos acceder.</a:t>
            </a:r>
            <a:endParaRPr sz="1500">
              <a:solidFill>
                <a:srgbClr val="375FA9"/>
              </a:solidFill>
            </a:endParaRPr>
          </a:p>
          <a:p>
            <a:pPr indent="-323850" lvl="1" marL="91440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5FA9"/>
              </a:buClr>
              <a:buSzPts val="1500"/>
              <a:buChar char="○"/>
            </a:pPr>
            <a:r>
              <a:rPr b="1" lang="es" sz="1500">
                <a:solidFill>
                  <a:srgbClr val="375FA9"/>
                </a:solidFill>
              </a:rPr>
              <a:t>Path</a:t>
            </a:r>
            <a:r>
              <a:rPr lang="es" sz="1500">
                <a:solidFill>
                  <a:srgbClr val="375FA9"/>
                </a:solidFill>
              </a:rPr>
              <a:t>: Representa el recurso que queremos consumir de la API.</a:t>
            </a:r>
            <a:endParaRPr sz="1500">
              <a:solidFill>
                <a:srgbClr val="375FA9"/>
              </a:solidFill>
            </a:endParaRPr>
          </a:p>
          <a:p>
            <a:pPr indent="-323850" lvl="1" marL="914400" rtl="0" algn="just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rgbClr val="375FA9"/>
              </a:buClr>
              <a:buSzPts val="1500"/>
              <a:buChar char="○"/>
            </a:pPr>
            <a:r>
              <a:rPr b="1" lang="es" sz="1500">
                <a:solidFill>
                  <a:srgbClr val="375FA9"/>
                </a:solidFill>
              </a:rPr>
              <a:t>Query</a:t>
            </a:r>
            <a:r>
              <a:rPr lang="es" sz="1500">
                <a:solidFill>
                  <a:srgbClr val="375FA9"/>
                </a:solidFill>
              </a:rPr>
              <a:t>: Representa </a:t>
            </a:r>
            <a:r>
              <a:rPr lang="es" sz="1500">
                <a:solidFill>
                  <a:srgbClr val="375FA9"/>
                </a:solidFill>
              </a:rPr>
              <a:t>parámetros</a:t>
            </a:r>
            <a:r>
              <a:rPr lang="es" sz="1500">
                <a:solidFill>
                  <a:srgbClr val="375FA9"/>
                </a:solidFill>
              </a:rPr>
              <a:t> adicionales a nuestra consulta, permitidos por la API.</a:t>
            </a:r>
            <a:endParaRPr sz="1500">
              <a:solidFill>
                <a:srgbClr val="375FA9"/>
              </a:solidFill>
            </a:endParaRPr>
          </a:p>
        </p:txBody>
      </p:sp>
      <p:sp>
        <p:nvSpPr>
          <p:cNvPr id="269" name="Google Shape;269;p32"/>
          <p:cNvSpPr txBox="1"/>
          <p:nvPr/>
        </p:nvSpPr>
        <p:spPr>
          <a:xfrm>
            <a:off x="800100" y="1606500"/>
            <a:ext cx="7333200" cy="4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noAutofit/>
          </a:bodyPr>
          <a:lstStyle/>
          <a:p>
            <a:pPr indent="-317500" lvl="0" marL="457200" rtl="0" algn="just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libri"/>
              <a:buChar char="●"/>
            </a:pPr>
            <a:r>
              <a:rPr lang="es" sz="1500">
                <a:solidFill>
                  <a:srgbClr val="375FA9"/>
                </a:solidFill>
              </a:rPr>
              <a:t>Por </a:t>
            </a:r>
            <a:r>
              <a:rPr lang="es" sz="1500">
                <a:solidFill>
                  <a:srgbClr val="375FA9"/>
                </a:solidFill>
              </a:rPr>
              <a:t>último</a:t>
            </a:r>
            <a:r>
              <a:rPr lang="es" sz="1500">
                <a:solidFill>
                  <a:srgbClr val="375FA9"/>
                </a:solidFill>
              </a:rPr>
              <a:t> tenemos la estructura de una URL, como </a:t>
            </a:r>
            <a:r>
              <a:rPr lang="es" sz="1500">
                <a:solidFill>
                  <a:srgbClr val="375FA9"/>
                </a:solidFill>
              </a:rPr>
              <a:t>mencionó</a:t>
            </a:r>
            <a:r>
              <a:rPr lang="es" sz="1500">
                <a:solidFill>
                  <a:srgbClr val="375FA9"/>
                </a:solidFill>
              </a:rPr>
              <a:t> previamente:</a:t>
            </a:r>
            <a:endParaRPr sz="1500">
              <a:solidFill>
                <a:srgbClr val="375FA9"/>
              </a:solidFill>
            </a:endParaRPr>
          </a:p>
        </p:txBody>
      </p:sp>
      <p:pic>
        <p:nvPicPr>
          <p:cNvPr id="270" name="Google Shape;270;p32"/>
          <p:cNvPicPr preferRelativeResize="0"/>
          <p:nvPr/>
        </p:nvPicPr>
        <p:blipFill rotWithShape="1">
          <a:blip r:embed="rId4">
            <a:alphaModFix/>
          </a:blip>
          <a:srcRect b="15037" l="3247" r="2607" t="17681"/>
          <a:stretch/>
        </p:blipFill>
        <p:spPr>
          <a:xfrm>
            <a:off x="1674225" y="2028250"/>
            <a:ext cx="5584949" cy="867900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2"/>
          <p:cNvSpPr txBox="1"/>
          <p:nvPr/>
        </p:nvSpPr>
        <p:spPr>
          <a:xfrm>
            <a:off x="1674225" y="2896150"/>
            <a:ext cx="2411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1000">
                <a:latin typeface="Calibri"/>
                <a:ea typeface="Calibri"/>
                <a:cs typeface="Calibri"/>
                <a:sym typeface="Calibri"/>
              </a:rPr>
              <a:t>Imagen tomada de </a:t>
            </a:r>
            <a:r>
              <a:rPr i="1" lang="es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Medium/@subhangdxt</a:t>
            </a:r>
            <a:r>
              <a:rPr i="1" lang="es" sz="1000">
                <a:latin typeface="Calibri"/>
                <a:ea typeface="Calibri"/>
                <a:cs typeface="Calibri"/>
                <a:sym typeface="Calibri"/>
              </a:rPr>
              <a:t> </a:t>
            </a:r>
            <a:endParaRPr i="1" sz="10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3"/>
          <p:cNvSpPr txBox="1"/>
          <p:nvPr/>
        </p:nvSpPr>
        <p:spPr>
          <a:xfrm>
            <a:off x="1086000" y="2226150"/>
            <a:ext cx="6972000" cy="69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700">
                <a:solidFill>
                  <a:srgbClr val="E83464"/>
                </a:solidFill>
              </a:rPr>
              <a:t>Ejercicios de práctica</a:t>
            </a:r>
            <a:endParaRPr b="1" sz="4700">
              <a:solidFill>
                <a:srgbClr val="E83464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6"/>
          <p:cNvSpPr txBox="1"/>
          <p:nvPr>
            <p:ph type="ctrTitle"/>
          </p:nvPr>
        </p:nvSpPr>
        <p:spPr>
          <a:xfrm>
            <a:off x="1281950" y="1089142"/>
            <a:ext cx="6622500" cy="207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rPr b="1" lang="es" sz="3600">
                <a:solidFill>
                  <a:srgbClr val="3C63AB"/>
                </a:solidFill>
                <a:latin typeface="Arial"/>
                <a:ea typeface="Arial"/>
                <a:cs typeface="Arial"/>
                <a:sym typeface="Arial"/>
              </a:rPr>
              <a:t>Sesión 01: </a:t>
            </a:r>
            <a:endParaRPr b="1" sz="3600">
              <a:solidFill>
                <a:srgbClr val="3C63A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rPr b="1" lang="es" sz="3600">
                <a:solidFill>
                  <a:srgbClr val="3C63A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s" sz="5600">
                <a:solidFill>
                  <a:srgbClr val="E72F61"/>
                </a:solidFill>
                <a:latin typeface="Arial"/>
                <a:ea typeface="Arial"/>
                <a:cs typeface="Arial"/>
                <a:sym typeface="Arial"/>
              </a:rPr>
              <a:t>Desarrollo de Aplicaciones Web</a:t>
            </a:r>
            <a:endParaRPr b="1" sz="5600">
              <a:solidFill>
                <a:srgbClr val="E72F6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16"/>
          <p:cNvSpPr txBox="1"/>
          <p:nvPr>
            <p:ph idx="1" type="subTitle"/>
          </p:nvPr>
        </p:nvSpPr>
        <p:spPr>
          <a:xfrm>
            <a:off x="1101471" y="3053117"/>
            <a:ext cx="6983400" cy="9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3C63AA"/>
                </a:solidFill>
                <a:latin typeface="Arial"/>
                <a:ea typeface="Arial"/>
                <a:cs typeface="Arial"/>
                <a:sym typeface="Arial"/>
              </a:rPr>
              <a:t>Introducción a la programación de aplicaciones web</a:t>
            </a:r>
            <a:endParaRPr sz="1800">
              <a:solidFill>
                <a:srgbClr val="3C63AA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4"/>
          <p:cNvSpPr txBox="1"/>
          <p:nvPr/>
        </p:nvSpPr>
        <p:spPr>
          <a:xfrm>
            <a:off x="800110" y="423302"/>
            <a:ext cx="7543800" cy="108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200">
                <a:solidFill>
                  <a:srgbClr val="E73263"/>
                </a:solidFill>
              </a:rPr>
              <a:t>Referencias</a:t>
            </a:r>
            <a:endParaRPr b="1" sz="3200">
              <a:solidFill>
                <a:srgbClr val="E73263"/>
              </a:solidFill>
            </a:endParaRPr>
          </a:p>
        </p:txBody>
      </p:sp>
      <p:sp>
        <p:nvSpPr>
          <p:cNvPr id="282" name="Google Shape;282;p34"/>
          <p:cNvSpPr txBox="1"/>
          <p:nvPr/>
        </p:nvSpPr>
        <p:spPr>
          <a:xfrm>
            <a:off x="800100" y="1606500"/>
            <a:ext cx="7333200" cy="2542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noAutofit/>
          </a:bodyPr>
          <a:lstStyle/>
          <a:p>
            <a:pPr indent="-292100" lvl="0" marL="457200" rtl="0" algn="just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375FA9"/>
              </a:buClr>
              <a:buSzPts val="1000"/>
              <a:buFont typeface="Calibri"/>
              <a:buChar char="●"/>
            </a:pPr>
            <a:r>
              <a:rPr lang="es" sz="10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https://betterprogramming.pub/beginners-guide-to-web-development-d46dadfdd049</a:t>
            </a:r>
            <a:r>
              <a:rPr lang="es" sz="1000">
                <a:latin typeface="Roboto"/>
                <a:ea typeface="Roboto"/>
                <a:cs typeface="Roboto"/>
                <a:sym typeface="Roboto"/>
              </a:rPr>
              <a:t> 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just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375FA9"/>
              </a:buClr>
              <a:buSzPts val="1000"/>
              <a:buFont typeface="Calibri"/>
              <a:buChar char="●"/>
            </a:pPr>
            <a:r>
              <a:rPr lang="es" sz="10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5"/>
              </a:rPr>
              <a:t>https://medium.com/@subhangdxt/beginners-guide-to-client-server-communication-8099cf0ac3af</a:t>
            </a:r>
            <a:r>
              <a:rPr lang="es" sz="1000">
                <a:latin typeface="Roboto"/>
                <a:ea typeface="Roboto"/>
                <a:cs typeface="Roboto"/>
                <a:sym typeface="Roboto"/>
              </a:rPr>
              <a:t> 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just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375FA9"/>
              </a:buClr>
              <a:buSzPts val="1000"/>
              <a:buFont typeface="Calibri"/>
              <a:buChar char="●"/>
            </a:pPr>
            <a:r>
              <a:rPr lang="es" sz="10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6"/>
              </a:rPr>
              <a:t>https://medium.com/@larong2122/what-is-back-end-development-d93732c129e9</a:t>
            </a:r>
            <a:r>
              <a:rPr lang="es" sz="1000">
                <a:latin typeface="Roboto"/>
                <a:ea typeface="Roboto"/>
                <a:cs typeface="Roboto"/>
                <a:sym typeface="Roboto"/>
              </a:rPr>
              <a:t> 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just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375FA9"/>
              </a:buClr>
              <a:buSzPts val="1000"/>
              <a:buFont typeface="Calibri"/>
              <a:buChar char="●"/>
            </a:pPr>
            <a:r>
              <a:rPr lang="es" sz="10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7"/>
              </a:rPr>
              <a:t>https://roadmap.sh/frontend</a:t>
            </a:r>
            <a:r>
              <a:rPr lang="es" sz="1000">
                <a:latin typeface="Roboto"/>
                <a:ea typeface="Roboto"/>
                <a:cs typeface="Roboto"/>
                <a:sym typeface="Roboto"/>
              </a:rPr>
              <a:t> 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just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375FA9"/>
              </a:buClr>
              <a:buSzPts val="1000"/>
              <a:buFont typeface="Calibri"/>
              <a:buChar char="●"/>
            </a:pPr>
            <a:r>
              <a:rPr lang="es" sz="10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8"/>
              </a:rPr>
              <a:t>https://medium.com/@kamranahmedse/modern-frontend-developer-in-2018-4c2072fa2b9c</a:t>
            </a:r>
            <a:r>
              <a:rPr lang="es" sz="1000">
                <a:latin typeface="Roboto"/>
                <a:ea typeface="Roboto"/>
                <a:cs typeface="Roboto"/>
                <a:sym typeface="Roboto"/>
              </a:rPr>
              <a:t> 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just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375FA9"/>
              </a:buClr>
              <a:buSzPts val="1000"/>
              <a:buFont typeface="Calibri"/>
              <a:buChar char="●"/>
            </a:pPr>
            <a:r>
              <a:rPr lang="es" sz="10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9"/>
              </a:rPr>
              <a:t>https://infinijith.medium.com/everything-you-want-to-know-about-full-stack-development-all-about-full-stack-development-9f79ffdf8d09</a:t>
            </a:r>
            <a:r>
              <a:rPr lang="es" sz="1000">
                <a:latin typeface="Roboto"/>
                <a:ea typeface="Roboto"/>
                <a:cs typeface="Roboto"/>
                <a:sym typeface="Roboto"/>
              </a:rPr>
              <a:t> 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just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375FA9"/>
              </a:buClr>
              <a:buSzPts val="1000"/>
              <a:buFont typeface="Calibri"/>
              <a:buChar char="●"/>
            </a:pPr>
            <a:r>
              <a:rPr lang="es" sz="10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10"/>
              </a:rPr>
              <a:t>https://medium.com/@perrysetgo/what-exactly-is-an-api-69f36968a41f</a:t>
            </a:r>
            <a:r>
              <a:rPr lang="es" sz="1000">
                <a:latin typeface="Roboto"/>
                <a:ea typeface="Roboto"/>
                <a:cs typeface="Roboto"/>
                <a:sym typeface="Roboto"/>
              </a:rPr>
              <a:t> 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just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375FA9"/>
              </a:buClr>
              <a:buSzPts val="1000"/>
              <a:buFont typeface="Calibri"/>
              <a:buChar char="●"/>
            </a:pPr>
            <a:r>
              <a:rPr lang="es" sz="10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11"/>
              </a:rPr>
              <a:t>https://medium.com/extend/what-is-rest-a-simple-explanation-for-beginners-part-1-introduction-b4a072f8740f</a:t>
            </a:r>
            <a:r>
              <a:rPr lang="es" sz="1000">
                <a:latin typeface="Roboto"/>
                <a:ea typeface="Roboto"/>
                <a:cs typeface="Roboto"/>
                <a:sym typeface="Roboto"/>
              </a:rPr>
              <a:t> 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just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375FA9"/>
              </a:buClr>
              <a:buSzPts val="1000"/>
              <a:buFont typeface="Calibri"/>
              <a:buChar char="●"/>
            </a:pPr>
            <a:r>
              <a:rPr lang="es" sz="10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12"/>
              </a:rPr>
              <a:t>https://medium.com/extend/what-is-rest-a-simple-explanation-for-beginners-part-2-rest-constraints-129a4b69a582</a:t>
            </a:r>
            <a:r>
              <a:rPr lang="es" sz="1000">
                <a:latin typeface="Roboto"/>
                <a:ea typeface="Roboto"/>
                <a:cs typeface="Roboto"/>
                <a:sym typeface="Roboto"/>
              </a:rPr>
              <a:t>  </a:t>
            </a:r>
            <a:endParaRPr sz="800">
              <a:solidFill>
                <a:srgbClr val="375FA9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" name="Google Shape;287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75" y="0"/>
            <a:ext cx="9139049" cy="51435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7"/>
          <p:cNvSpPr txBox="1"/>
          <p:nvPr>
            <p:ph type="title"/>
          </p:nvPr>
        </p:nvSpPr>
        <p:spPr>
          <a:xfrm>
            <a:off x="889600" y="1006650"/>
            <a:ext cx="7505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Calibri"/>
              <a:buNone/>
            </a:pPr>
            <a:r>
              <a:rPr b="1" lang="es">
                <a:solidFill>
                  <a:srgbClr val="E83464"/>
                </a:solidFill>
                <a:latin typeface="Arial"/>
                <a:ea typeface="Arial"/>
                <a:cs typeface="Arial"/>
                <a:sym typeface="Arial"/>
              </a:rPr>
              <a:t>Objetivos de la sesión</a:t>
            </a:r>
            <a:endParaRPr b="1">
              <a:solidFill>
                <a:srgbClr val="E8346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17"/>
          <p:cNvSpPr txBox="1"/>
          <p:nvPr>
            <p:ph idx="4294967295" type="body"/>
          </p:nvPr>
        </p:nvSpPr>
        <p:spPr>
          <a:xfrm>
            <a:off x="889600" y="1714975"/>
            <a:ext cx="7543800" cy="1803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0" spcFirstLastPara="1" rIns="0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es" sz="1600">
                <a:solidFill>
                  <a:srgbClr val="3C63AB"/>
                </a:solidFill>
                <a:latin typeface="Arial"/>
                <a:ea typeface="Arial"/>
                <a:cs typeface="Arial"/>
                <a:sym typeface="Arial"/>
              </a:rPr>
              <a:t>Al finalizar esta sesión estarás en capacidad de:</a:t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t/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3C63AC"/>
              </a:buClr>
              <a:buSzPts val="1200"/>
              <a:buFont typeface="Arial"/>
              <a:buAutoNum type="arabicPeriod"/>
            </a:pPr>
            <a:r>
              <a:rPr lang="es" sz="1200">
                <a:solidFill>
                  <a:srgbClr val="3C63AC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Conocer las generalidades del desarrollo Web.</a:t>
            </a:r>
            <a:endParaRPr sz="1200">
              <a:solidFill>
                <a:srgbClr val="3C63AC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3C63AC"/>
              </a:buClr>
              <a:buSzPts val="1200"/>
              <a:buFont typeface="Arial"/>
              <a:buAutoNum type="arabicPeriod"/>
            </a:pPr>
            <a:r>
              <a:rPr lang="es" sz="1200">
                <a:solidFill>
                  <a:srgbClr val="3C63AC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Identificar las diferencias entre </a:t>
            </a:r>
            <a:r>
              <a:rPr lang="es" sz="1200">
                <a:solidFill>
                  <a:srgbClr val="3C63AC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Back-End, Front-End y Full-Stack</a:t>
            </a:r>
            <a:r>
              <a:rPr lang="es" sz="1200">
                <a:solidFill>
                  <a:srgbClr val="3C63AC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.</a:t>
            </a:r>
            <a:endParaRPr sz="1200">
              <a:solidFill>
                <a:srgbClr val="3C63AC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3C63AC"/>
              </a:buClr>
              <a:buSzPts val="1200"/>
              <a:buFont typeface="Arial"/>
              <a:buAutoNum type="arabicPeriod"/>
            </a:pPr>
            <a:r>
              <a:rPr lang="es" sz="1200">
                <a:solidFill>
                  <a:srgbClr val="3C63AC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Desarrollar peticiones en HTML a servicios RESTful.</a:t>
            </a:r>
            <a:endParaRPr sz="1200">
              <a:solidFill>
                <a:srgbClr val="3C63AC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8"/>
          <p:cNvSpPr txBox="1"/>
          <p:nvPr>
            <p:ph type="title"/>
          </p:nvPr>
        </p:nvSpPr>
        <p:spPr>
          <a:xfrm>
            <a:off x="755123" y="1387206"/>
            <a:ext cx="7657500" cy="253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6000"/>
              <a:buFont typeface="Calibri"/>
              <a:buNone/>
            </a:pPr>
            <a:r>
              <a:rPr b="1" lang="es" sz="4400">
                <a:solidFill>
                  <a:srgbClr val="3C62AB"/>
                </a:solidFill>
                <a:latin typeface="Arial"/>
                <a:ea typeface="Arial"/>
                <a:cs typeface="Arial"/>
                <a:sym typeface="Arial"/>
              </a:rPr>
              <a:t>INTRODUCCIÓN A </a:t>
            </a:r>
            <a:br>
              <a:rPr b="1" lang="es" sz="4400">
                <a:solidFill>
                  <a:srgbClr val="3C62AB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es" sz="4400">
                <a:solidFill>
                  <a:srgbClr val="E63464"/>
                </a:solidFill>
                <a:latin typeface="Arial"/>
                <a:ea typeface="Arial"/>
                <a:cs typeface="Arial"/>
                <a:sym typeface="Arial"/>
              </a:rPr>
              <a:t>LA PROGRAMACIÓN</a:t>
            </a:r>
            <a:endParaRPr b="1" sz="4400">
              <a:solidFill>
                <a:srgbClr val="E6346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6000"/>
              <a:buFont typeface="Calibri"/>
              <a:buNone/>
            </a:pPr>
            <a:r>
              <a:rPr b="1" lang="es" sz="4400">
                <a:solidFill>
                  <a:srgbClr val="E63464"/>
                </a:solidFill>
                <a:latin typeface="Arial"/>
                <a:ea typeface="Arial"/>
                <a:cs typeface="Arial"/>
                <a:sym typeface="Arial"/>
              </a:rPr>
              <a:t>DE APLICACIONES WEB</a:t>
            </a:r>
            <a:endParaRPr b="1" sz="4400">
              <a:solidFill>
                <a:srgbClr val="E63464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9"/>
          <p:cNvSpPr txBox="1"/>
          <p:nvPr/>
        </p:nvSpPr>
        <p:spPr>
          <a:xfrm>
            <a:off x="819150" y="878402"/>
            <a:ext cx="7505700" cy="5544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000">
                <a:solidFill>
                  <a:srgbClr val="E63466"/>
                </a:solidFill>
              </a:rPr>
              <a:t>Introducción</a:t>
            </a:r>
            <a:endParaRPr b="1" sz="3000">
              <a:solidFill>
                <a:srgbClr val="E63466"/>
              </a:solidFill>
            </a:endParaRPr>
          </a:p>
        </p:txBody>
      </p:sp>
      <p:sp>
        <p:nvSpPr>
          <p:cNvPr id="167" name="Google Shape;167;p19"/>
          <p:cNvSpPr txBox="1"/>
          <p:nvPr/>
        </p:nvSpPr>
        <p:spPr>
          <a:xfrm>
            <a:off x="819150" y="1709313"/>
            <a:ext cx="5002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C63AC"/>
              </a:solidFill>
            </a:endParaRPr>
          </a:p>
        </p:txBody>
      </p:sp>
      <p:sp>
        <p:nvSpPr>
          <p:cNvPr id="168" name="Google Shape;168;p19"/>
          <p:cNvSpPr txBox="1"/>
          <p:nvPr/>
        </p:nvSpPr>
        <p:spPr>
          <a:xfrm>
            <a:off x="483300" y="1540200"/>
            <a:ext cx="5772300" cy="26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4325" lvl="0" marL="457200" rtl="0" algn="just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C63AC"/>
              </a:buClr>
              <a:buSzPts val="1350"/>
              <a:buChar char="●"/>
            </a:pPr>
            <a:r>
              <a:rPr lang="es" sz="1350">
                <a:solidFill>
                  <a:srgbClr val="3C63AC"/>
                </a:solidFill>
              </a:rPr>
              <a:t>Entender conceptos generales como que es un desarrollador </a:t>
            </a:r>
            <a:r>
              <a:rPr b="1" lang="es" sz="1350">
                <a:solidFill>
                  <a:srgbClr val="3C63AC"/>
                </a:solidFill>
              </a:rPr>
              <a:t>Front-End</a:t>
            </a:r>
            <a:r>
              <a:rPr lang="es" sz="1350">
                <a:solidFill>
                  <a:srgbClr val="3C63AC"/>
                </a:solidFill>
              </a:rPr>
              <a:t>, </a:t>
            </a:r>
            <a:r>
              <a:rPr b="1" lang="es" sz="1350">
                <a:solidFill>
                  <a:srgbClr val="3C63AC"/>
                </a:solidFill>
              </a:rPr>
              <a:t>Back-End</a:t>
            </a:r>
            <a:r>
              <a:rPr lang="es" sz="1350">
                <a:solidFill>
                  <a:srgbClr val="3C63AC"/>
                </a:solidFill>
              </a:rPr>
              <a:t> o </a:t>
            </a:r>
            <a:r>
              <a:rPr b="1" lang="es" sz="1350">
                <a:solidFill>
                  <a:srgbClr val="3C63AC"/>
                </a:solidFill>
              </a:rPr>
              <a:t>Full-Stack</a:t>
            </a:r>
            <a:r>
              <a:rPr lang="es" sz="1350">
                <a:solidFill>
                  <a:srgbClr val="3C63AC"/>
                </a:solidFill>
              </a:rPr>
              <a:t> (desarrolladores web) y el funcionamiento de </a:t>
            </a:r>
            <a:r>
              <a:rPr lang="es" sz="1350">
                <a:solidFill>
                  <a:srgbClr val="3C63AC"/>
                </a:solidFill>
              </a:rPr>
              <a:t> </a:t>
            </a:r>
            <a:r>
              <a:rPr lang="es" sz="1350">
                <a:solidFill>
                  <a:srgbClr val="3C63AC"/>
                </a:solidFill>
              </a:rPr>
              <a:t>las aplicaciones web.</a:t>
            </a:r>
            <a:endParaRPr sz="1350">
              <a:solidFill>
                <a:srgbClr val="3C63AC"/>
              </a:solidFill>
            </a:endParaRPr>
          </a:p>
          <a:p>
            <a:pPr indent="-314325" lvl="0" marL="45720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C63AC"/>
              </a:buClr>
              <a:buSzPts val="1350"/>
              <a:buChar char="●"/>
            </a:pPr>
            <a:r>
              <a:rPr lang="es" sz="1350">
                <a:solidFill>
                  <a:srgbClr val="3C63AC"/>
                </a:solidFill>
              </a:rPr>
              <a:t>Una aplicación web un conjunto de archivos que se encuentran almacenados en un computador que cuenta con una </a:t>
            </a:r>
            <a:r>
              <a:rPr lang="es" sz="1350">
                <a:solidFill>
                  <a:srgbClr val="3C63AC"/>
                </a:solidFill>
              </a:rPr>
              <a:t>conexión</a:t>
            </a:r>
            <a:r>
              <a:rPr lang="es" sz="1350">
                <a:solidFill>
                  <a:srgbClr val="3C63AC"/>
                </a:solidFill>
              </a:rPr>
              <a:t> a internet (</a:t>
            </a:r>
            <a:r>
              <a:rPr b="1" lang="es" sz="1350">
                <a:solidFill>
                  <a:srgbClr val="3C63AC"/>
                </a:solidFill>
              </a:rPr>
              <a:t>servidor</a:t>
            </a:r>
            <a:r>
              <a:rPr lang="es" sz="1350">
                <a:solidFill>
                  <a:srgbClr val="3C63AC"/>
                </a:solidFill>
              </a:rPr>
              <a:t>). </a:t>
            </a:r>
            <a:endParaRPr sz="1350">
              <a:solidFill>
                <a:srgbClr val="3C63AC"/>
              </a:solidFill>
            </a:endParaRPr>
          </a:p>
          <a:p>
            <a:pPr indent="-314325" lvl="0" marL="45720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C63AC"/>
              </a:buClr>
              <a:buSzPts val="1350"/>
              <a:buChar char="●"/>
            </a:pPr>
            <a:r>
              <a:rPr lang="es" sz="1350">
                <a:solidFill>
                  <a:srgbClr val="3C63AC"/>
                </a:solidFill>
              </a:rPr>
              <a:t>A </a:t>
            </a:r>
            <a:r>
              <a:rPr lang="es" sz="1350">
                <a:solidFill>
                  <a:srgbClr val="3C63AC"/>
                </a:solidFill>
              </a:rPr>
              <a:t>través</a:t>
            </a:r>
            <a:r>
              <a:rPr lang="es" sz="1350">
                <a:solidFill>
                  <a:srgbClr val="3C63AC"/>
                </a:solidFill>
              </a:rPr>
              <a:t> de un navegador web nosotros como </a:t>
            </a:r>
            <a:r>
              <a:rPr b="1" lang="es" sz="1350">
                <a:solidFill>
                  <a:srgbClr val="3C63AC"/>
                </a:solidFill>
              </a:rPr>
              <a:t>clientes</a:t>
            </a:r>
            <a:r>
              <a:rPr lang="es" sz="1350">
                <a:solidFill>
                  <a:srgbClr val="3C63AC"/>
                </a:solidFill>
              </a:rPr>
              <a:t> podemos cargar la </a:t>
            </a:r>
            <a:r>
              <a:rPr lang="es" sz="1350">
                <a:solidFill>
                  <a:srgbClr val="3C63AC"/>
                </a:solidFill>
              </a:rPr>
              <a:t>aplicación</a:t>
            </a:r>
            <a:r>
              <a:rPr lang="es" sz="1350">
                <a:solidFill>
                  <a:srgbClr val="3C63AC"/>
                </a:solidFill>
              </a:rPr>
              <a:t> web. </a:t>
            </a:r>
            <a:endParaRPr sz="1350">
              <a:solidFill>
                <a:srgbClr val="3C63AC"/>
              </a:solidFill>
            </a:endParaRPr>
          </a:p>
          <a:p>
            <a:pPr indent="-314325" lvl="0" marL="457200" rtl="0" algn="just">
              <a:lnSpc>
                <a:spcPct val="100000"/>
              </a:lnSpc>
              <a:spcBef>
                <a:spcPts val="1400"/>
              </a:spcBef>
              <a:spcAft>
                <a:spcPts val="1000"/>
              </a:spcAft>
              <a:buClr>
                <a:srgbClr val="3C63AC"/>
              </a:buClr>
              <a:buSzPts val="1350"/>
              <a:buChar char="●"/>
            </a:pPr>
            <a:r>
              <a:rPr lang="es" sz="1350">
                <a:solidFill>
                  <a:srgbClr val="3C63AC"/>
                </a:solidFill>
              </a:rPr>
              <a:t>Siempre que navegamos por internet estamos descargando datos del servidor y </a:t>
            </a:r>
            <a:r>
              <a:rPr lang="es" sz="1350">
                <a:solidFill>
                  <a:srgbClr val="3C63AC"/>
                </a:solidFill>
              </a:rPr>
              <a:t>enviando</a:t>
            </a:r>
            <a:r>
              <a:rPr lang="es" sz="1350">
                <a:solidFill>
                  <a:srgbClr val="3C63AC"/>
                </a:solidFill>
              </a:rPr>
              <a:t> datos de vuelta. </a:t>
            </a:r>
            <a:endParaRPr sz="1350">
              <a:solidFill>
                <a:srgbClr val="3C63AC"/>
              </a:solidFill>
            </a:endParaRPr>
          </a:p>
        </p:txBody>
      </p:sp>
      <p:pic>
        <p:nvPicPr>
          <p:cNvPr id="169" name="Google Shape;16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07850" y="1709325"/>
            <a:ext cx="2410994" cy="144660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19"/>
          <p:cNvSpPr txBox="1"/>
          <p:nvPr/>
        </p:nvSpPr>
        <p:spPr>
          <a:xfrm>
            <a:off x="6507850" y="3304175"/>
            <a:ext cx="2411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1000">
                <a:latin typeface="Calibri"/>
                <a:ea typeface="Calibri"/>
                <a:cs typeface="Calibri"/>
                <a:sym typeface="Calibri"/>
              </a:rPr>
              <a:t>Imagen tomada de </a:t>
            </a:r>
            <a:r>
              <a:rPr i="1" lang="es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Medium/</a:t>
            </a:r>
            <a:r>
              <a:rPr i="1" lang="es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6"/>
              </a:rPr>
              <a:t>@subhangdxt</a:t>
            </a:r>
            <a:r>
              <a:rPr i="1" lang="es" sz="1000">
                <a:latin typeface="Calibri"/>
                <a:ea typeface="Calibri"/>
                <a:cs typeface="Calibri"/>
                <a:sym typeface="Calibri"/>
              </a:rPr>
              <a:t> </a:t>
            </a:r>
            <a:endParaRPr i="1" sz="10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0"/>
          <p:cNvSpPr txBox="1"/>
          <p:nvPr/>
        </p:nvSpPr>
        <p:spPr>
          <a:xfrm>
            <a:off x="819150" y="878402"/>
            <a:ext cx="7505700" cy="5544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Calibri"/>
              <a:buNone/>
            </a:pPr>
            <a:r>
              <a:rPr b="1" lang="es" sz="3200">
                <a:solidFill>
                  <a:srgbClr val="E73263"/>
                </a:solidFill>
              </a:rPr>
              <a:t>Generalidades</a:t>
            </a:r>
            <a:endParaRPr sz="3000">
              <a:solidFill>
                <a:srgbClr val="E63466"/>
              </a:solidFill>
            </a:endParaRPr>
          </a:p>
        </p:txBody>
      </p:sp>
      <p:sp>
        <p:nvSpPr>
          <p:cNvPr id="176" name="Google Shape;176;p20"/>
          <p:cNvSpPr txBox="1"/>
          <p:nvPr/>
        </p:nvSpPr>
        <p:spPr>
          <a:xfrm>
            <a:off x="812450" y="1391924"/>
            <a:ext cx="7417800" cy="30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noAutofit/>
          </a:bodyPr>
          <a:lstStyle/>
          <a:p>
            <a:pPr indent="-317500" lvl="0" marL="457200" marR="0" rtl="0" algn="just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3C63AC"/>
              </a:buClr>
              <a:buSzPts val="1400"/>
              <a:buChar char="●"/>
            </a:pPr>
            <a:r>
              <a:rPr lang="es">
                <a:solidFill>
                  <a:srgbClr val="3C63AC"/>
                </a:solidFill>
              </a:rPr>
              <a:t>U</a:t>
            </a:r>
            <a:r>
              <a:rPr lang="es">
                <a:solidFill>
                  <a:srgbClr val="3C63AC"/>
                </a:solidFill>
              </a:rPr>
              <a:t>n cliente carga la </a:t>
            </a:r>
            <a:r>
              <a:rPr lang="es">
                <a:solidFill>
                  <a:srgbClr val="3C63AC"/>
                </a:solidFill>
              </a:rPr>
              <a:t>información</a:t>
            </a:r>
            <a:r>
              <a:rPr lang="es">
                <a:solidFill>
                  <a:srgbClr val="3C63AC"/>
                </a:solidFill>
              </a:rPr>
              <a:t> disponible de un servidor mediante lo que se conoce como una </a:t>
            </a:r>
            <a:r>
              <a:rPr lang="es">
                <a:solidFill>
                  <a:srgbClr val="3C63AC"/>
                </a:solidFill>
              </a:rPr>
              <a:t>petición</a:t>
            </a:r>
            <a:r>
              <a:rPr lang="es">
                <a:solidFill>
                  <a:srgbClr val="3C63AC"/>
                </a:solidFill>
              </a:rPr>
              <a:t> </a:t>
            </a:r>
            <a:r>
              <a:rPr b="1" lang="es">
                <a:solidFill>
                  <a:srgbClr val="3C63AC"/>
                </a:solidFill>
              </a:rPr>
              <a:t>HTTP</a:t>
            </a:r>
            <a:r>
              <a:rPr lang="es">
                <a:solidFill>
                  <a:srgbClr val="3C63AC"/>
                </a:solidFill>
              </a:rPr>
              <a:t>.</a:t>
            </a:r>
            <a:endParaRPr>
              <a:solidFill>
                <a:srgbClr val="3C63AC"/>
              </a:solidFill>
            </a:endParaRPr>
          </a:p>
          <a:p>
            <a:pPr indent="-317500" lvl="0" marL="457200" marR="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C63AC"/>
              </a:buClr>
              <a:buSzPts val="1400"/>
              <a:buChar char="●"/>
            </a:pPr>
            <a:r>
              <a:rPr b="1" lang="es">
                <a:solidFill>
                  <a:srgbClr val="3C63AC"/>
                </a:solidFill>
              </a:rPr>
              <a:t>HTTP </a:t>
            </a:r>
            <a:r>
              <a:rPr lang="es">
                <a:solidFill>
                  <a:srgbClr val="3C63AC"/>
                </a:solidFill>
              </a:rPr>
              <a:t>es el </a:t>
            </a:r>
            <a:r>
              <a:rPr b="1" lang="es">
                <a:solidFill>
                  <a:srgbClr val="3C63AC"/>
                </a:solidFill>
              </a:rPr>
              <a:t>protocolo </a:t>
            </a:r>
            <a:r>
              <a:rPr lang="es">
                <a:solidFill>
                  <a:srgbClr val="3C63AC"/>
                </a:solidFill>
              </a:rPr>
              <a:t>mediante el cual el navegador web se comunica con el servidor a </a:t>
            </a:r>
            <a:r>
              <a:rPr lang="es">
                <a:solidFill>
                  <a:srgbClr val="3C63AC"/>
                </a:solidFill>
              </a:rPr>
              <a:t>través</a:t>
            </a:r>
            <a:r>
              <a:rPr lang="es">
                <a:solidFill>
                  <a:srgbClr val="3C63AC"/>
                </a:solidFill>
              </a:rPr>
              <a:t> de un </a:t>
            </a:r>
            <a:r>
              <a:rPr b="1" lang="es">
                <a:solidFill>
                  <a:srgbClr val="3C63AC"/>
                </a:solidFill>
              </a:rPr>
              <a:t>dominio web</a:t>
            </a:r>
            <a:r>
              <a:rPr lang="es">
                <a:solidFill>
                  <a:srgbClr val="3C63AC"/>
                </a:solidFill>
              </a:rPr>
              <a:t>, un </a:t>
            </a:r>
            <a:r>
              <a:rPr b="1" lang="es">
                <a:solidFill>
                  <a:srgbClr val="3C63AC"/>
                </a:solidFill>
              </a:rPr>
              <a:t>puerto</a:t>
            </a:r>
            <a:r>
              <a:rPr lang="es">
                <a:solidFill>
                  <a:srgbClr val="3C63AC"/>
                </a:solidFill>
              </a:rPr>
              <a:t>, una </a:t>
            </a:r>
            <a:r>
              <a:rPr b="1" lang="es">
                <a:solidFill>
                  <a:srgbClr val="3C63AC"/>
                </a:solidFill>
              </a:rPr>
              <a:t>ruta de acceso</a:t>
            </a:r>
            <a:r>
              <a:rPr lang="es">
                <a:solidFill>
                  <a:srgbClr val="3C63AC"/>
                </a:solidFill>
              </a:rPr>
              <a:t>, etc. </a:t>
            </a:r>
            <a:endParaRPr>
              <a:solidFill>
                <a:srgbClr val="3C63AC"/>
              </a:solidFill>
            </a:endParaRPr>
          </a:p>
          <a:p>
            <a:pPr indent="-317500" lvl="0" marL="457200" marR="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C63AC"/>
              </a:buClr>
              <a:buSzPts val="1400"/>
              <a:buChar char="●"/>
            </a:pPr>
            <a:r>
              <a:rPr lang="es">
                <a:solidFill>
                  <a:srgbClr val="3C63AC"/>
                </a:solidFill>
              </a:rPr>
              <a:t>El servidor se encarga de analizar la solicitud y darle una respuesta. </a:t>
            </a:r>
            <a:endParaRPr>
              <a:solidFill>
                <a:srgbClr val="3C63AC"/>
              </a:solidFill>
            </a:endParaRPr>
          </a:p>
          <a:p>
            <a:pPr indent="-317500" lvl="0" marL="457200" marR="0" rtl="0" algn="just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rgbClr val="3C63AC"/>
              </a:buClr>
              <a:buSzPts val="1400"/>
              <a:buChar char="●"/>
            </a:pPr>
            <a:r>
              <a:rPr lang="es">
                <a:solidFill>
                  <a:srgbClr val="3C63AC"/>
                </a:solidFill>
              </a:rPr>
              <a:t>Estas respuestas suelen ser contenido web o </a:t>
            </a:r>
            <a:r>
              <a:rPr lang="es">
                <a:solidFill>
                  <a:srgbClr val="3C63AC"/>
                </a:solidFill>
              </a:rPr>
              <a:t>información</a:t>
            </a:r>
            <a:r>
              <a:rPr lang="es">
                <a:solidFill>
                  <a:srgbClr val="3C63AC"/>
                </a:solidFill>
              </a:rPr>
              <a:t> en formato JSON, XML o con </a:t>
            </a:r>
            <a:r>
              <a:rPr lang="es">
                <a:solidFill>
                  <a:srgbClr val="3C63AC"/>
                </a:solidFill>
              </a:rPr>
              <a:t>información</a:t>
            </a:r>
            <a:r>
              <a:rPr lang="es">
                <a:solidFill>
                  <a:srgbClr val="3C63AC"/>
                </a:solidFill>
              </a:rPr>
              <a:t> en formato blob.</a:t>
            </a:r>
            <a:endParaRPr>
              <a:solidFill>
                <a:srgbClr val="3C63AC"/>
              </a:solidFill>
            </a:endParaRPr>
          </a:p>
        </p:txBody>
      </p:sp>
      <p:pic>
        <p:nvPicPr>
          <p:cNvPr id="177" name="Google Shape;17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65925" y="3314950"/>
            <a:ext cx="4053624" cy="1460425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0"/>
          <p:cNvSpPr txBox="1"/>
          <p:nvPr/>
        </p:nvSpPr>
        <p:spPr>
          <a:xfrm>
            <a:off x="2114550" y="4725450"/>
            <a:ext cx="3852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1000">
                <a:latin typeface="Calibri"/>
                <a:ea typeface="Calibri"/>
                <a:cs typeface="Calibri"/>
                <a:sym typeface="Calibri"/>
              </a:rPr>
              <a:t>Imagen tomada de </a:t>
            </a:r>
            <a:r>
              <a:rPr i="1" lang="es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Medium/@joseph.pyram</a:t>
            </a:r>
            <a:endParaRPr i="1" sz="1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1"/>
          <p:cNvSpPr txBox="1"/>
          <p:nvPr/>
        </p:nvSpPr>
        <p:spPr>
          <a:xfrm>
            <a:off x="800110" y="343252"/>
            <a:ext cx="7543800" cy="108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200">
                <a:solidFill>
                  <a:srgbClr val="E73263"/>
                </a:solidFill>
              </a:rPr>
              <a:t>Front-End</a:t>
            </a:r>
            <a:endParaRPr sz="2800">
              <a:solidFill>
                <a:srgbClr val="AF7B5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84" name="Google Shape;184;p21"/>
          <p:cNvSpPr txBox="1"/>
          <p:nvPr/>
        </p:nvSpPr>
        <p:spPr>
          <a:xfrm>
            <a:off x="800110" y="1284000"/>
            <a:ext cx="7543800" cy="30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noAutofit/>
          </a:bodyPr>
          <a:lstStyle/>
          <a:p>
            <a:pPr indent="-336550" lvl="0" marL="457200" rtl="0" algn="just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3C63AC"/>
              </a:buClr>
              <a:buSzPts val="1700"/>
              <a:buFont typeface="Arial"/>
              <a:buChar char="●"/>
            </a:pPr>
            <a:r>
              <a:rPr lang="es">
                <a:solidFill>
                  <a:srgbClr val="3C63AC"/>
                </a:solidFill>
              </a:rPr>
              <a:t>Consta de todos los aspectos visuales que pueda generar nuestra </a:t>
            </a:r>
            <a:r>
              <a:rPr lang="es">
                <a:solidFill>
                  <a:srgbClr val="3C63AC"/>
                </a:solidFill>
              </a:rPr>
              <a:t>aplicación</a:t>
            </a:r>
            <a:r>
              <a:rPr lang="es">
                <a:solidFill>
                  <a:srgbClr val="3C63AC"/>
                </a:solidFill>
              </a:rPr>
              <a:t> web. Estas interfaces de usuario por lo general </a:t>
            </a:r>
            <a:r>
              <a:rPr lang="es">
                <a:solidFill>
                  <a:srgbClr val="3C63AC"/>
                </a:solidFill>
              </a:rPr>
              <a:t>están</a:t>
            </a:r>
            <a:r>
              <a:rPr lang="es">
                <a:solidFill>
                  <a:srgbClr val="3C63AC"/>
                </a:solidFill>
              </a:rPr>
              <a:t> definidas bajo tres tipos de archivos:</a:t>
            </a:r>
            <a:endParaRPr>
              <a:solidFill>
                <a:srgbClr val="3C63AC"/>
              </a:solidFill>
            </a:endParaRPr>
          </a:p>
          <a:p>
            <a:pPr indent="-317500" lvl="1" marL="91440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C63AC"/>
              </a:buClr>
              <a:buSzPts val="1400"/>
              <a:buFont typeface="Arial"/>
              <a:buChar char="○"/>
            </a:pPr>
            <a:r>
              <a:rPr lang="es">
                <a:solidFill>
                  <a:srgbClr val="3C63AC"/>
                </a:solidFill>
              </a:rPr>
              <a:t>HTML, (Hyper Text Markup Language).</a:t>
            </a:r>
            <a:endParaRPr>
              <a:solidFill>
                <a:srgbClr val="3C63AC"/>
              </a:solidFill>
            </a:endParaRPr>
          </a:p>
          <a:p>
            <a:pPr indent="-317500" lvl="1" marL="9144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63AC"/>
              </a:buClr>
              <a:buSzPts val="1400"/>
              <a:buFont typeface="Arial"/>
              <a:buChar char="○"/>
            </a:pPr>
            <a:r>
              <a:rPr lang="es">
                <a:solidFill>
                  <a:srgbClr val="3C63AC"/>
                </a:solidFill>
              </a:rPr>
              <a:t>CSS (Cascading Style Sheets).</a:t>
            </a:r>
            <a:endParaRPr>
              <a:solidFill>
                <a:srgbClr val="3C63AC"/>
              </a:solidFill>
            </a:endParaRPr>
          </a:p>
          <a:p>
            <a:pPr indent="-317500" lvl="1" marL="9144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63AC"/>
              </a:buClr>
              <a:buSzPts val="1400"/>
              <a:buFont typeface="Arial"/>
              <a:buChar char="○"/>
            </a:pPr>
            <a:r>
              <a:rPr lang="es">
                <a:solidFill>
                  <a:srgbClr val="3C63AC"/>
                </a:solidFill>
              </a:rPr>
              <a:t>Javascript (JS).</a:t>
            </a:r>
            <a:endParaRPr>
              <a:solidFill>
                <a:srgbClr val="3C63AC"/>
              </a:solidFill>
            </a:endParaRPr>
          </a:p>
          <a:p>
            <a:pPr indent="-317500" lvl="0" marL="457200" rtl="0" algn="just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3C63AC"/>
              </a:buClr>
              <a:buSzPts val="1400"/>
              <a:buFont typeface="Arial"/>
              <a:buChar char="●"/>
            </a:pPr>
            <a:r>
              <a:rPr lang="es">
                <a:solidFill>
                  <a:srgbClr val="3C63AC"/>
                </a:solidFill>
              </a:rPr>
              <a:t>Un desarrollador Front-End define la estructura de una </a:t>
            </a:r>
            <a:r>
              <a:rPr lang="es">
                <a:solidFill>
                  <a:srgbClr val="3C63AC"/>
                </a:solidFill>
              </a:rPr>
              <a:t>página</a:t>
            </a:r>
            <a:r>
              <a:rPr lang="es">
                <a:solidFill>
                  <a:srgbClr val="3C63AC"/>
                </a:solidFill>
              </a:rPr>
              <a:t> web a </a:t>
            </a:r>
            <a:r>
              <a:rPr lang="es">
                <a:solidFill>
                  <a:srgbClr val="3C63AC"/>
                </a:solidFill>
              </a:rPr>
              <a:t>través</a:t>
            </a:r>
            <a:r>
              <a:rPr lang="es">
                <a:solidFill>
                  <a:srgbClr val="3C63AC"/>
                </a:solidFill>
              </a:rPr>
              <a:t> de los archivos HTML.</a:t>
            </a:r>
            <a:endParaRPr>
              <a:solidFill>
                <a:srgbClr val="3C63AC"/>
              </a:solidFill>
            </a:endParaRPr>
          </a:p>
          <a:p>
            <a:pPr indent="-317500" lvl="0" marL="457200" rtl="0" algn="just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3C63AC"/>
              </a:buClr>
              <a:buSzPts val="1400"/>
              <a:buFont typeface="Arial"/>
              <a:buChar char="●"/>
            </a:pPr>
            <a:r>
              <a:rPr lang="es">
                <a:solidFill>
                  <a:srgbClr val="3C63AC"/>
                </a:solidFill>
              </a:rPr>
              <a:t>Un desarrollador Front-End define los estilos, ya sea diseños o animaciones, de una página web a través de los archivos CSS.</a:t>
            </a:r>
            <a:endParaRPr>
              <a:solidFill>
                <a:srgbClr val="3C63AC"/>
              </a:solidFill>
            </a:endParaRPr>
          </a:p>
          <a:p>
            <a:pPr indent="-317500" lvl="0" marL="457200" rtl="0" algn="just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3C63AC"/>
              </a:buClr>
              <a:buSzPts val="1400"/>
              <a:buFont typeface="Arial"/>
              <a:buChar char="●"/>
            </a:pPr>
            <a:r>
              <a:rPr lang="es">
                <a:solidFill>
                  <a:srgbClr val="3C63AC"/>
                </a:solidFill>
              </a:rPr>
              <a:t>Un desarrollador Front-End agrega interactividad a su sitio web a través de javascript, tal como hacer peticiones HTTP, escuchar eventos, etc. </a:t>
            </a:r>
            <a:endParaRPr>
              <a:solidFill>
                <a:srgbClr val="3C63AC"/>
              </a:solidFill>
            </a:endParaRPr>
          </a:p>
        </p:txBody>
      </p:sp>
      <p:pic>
        <p:nvPicPr>
          <p:cNvPr id="185" name="Google Shape;18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65200" y="1947199"/>
            <a:ext cx="1553072" cy="783376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1"/>
          <p:cNvSpPr txBox="1"/>
          <p:nvPr/>
        </p:nvSpPr>
        <p:spPr>
          <a:xfrm>
            <a:off x="7318276" y="2099600"/>
            <a:ext cx="1289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1000">
                <a:latin typeface="Calibri"/>
                <a:ea typeface="Calibri"/>
                <a:cs typeface="Calibri"/>
                <a:sym typeface="Calibri"/>
              </a:rPr>
              <a:t>Imagen tomada </a:t>
            </a:r>
            <a:endParaRPr i="1" sz="1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1000">
                <a:latin typeface="Calibri"/>
                <a:ea typeface="Calibri"/>
                <a:cs typeface="Calibri"/>
                <a:sym typeface="Calibri"/>
              </a:rPr>
              <a:t>de </a:t>
            </a:r>
            <a:r>
              <a:rPr i="1" lang="es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CursosGIS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2"/>
          <p:cNvSpPr txBox="1"/>
          <p:nvPr/>
        </p:nvSpPr>
        <p:spPr>
          <a:xfrm>
            <a:off x="800110" y="343252"/>
            <a:ext cx="7543800" cy="108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200">
                <a:solidFill>
                  <a:srgbClr val="E73263"/>
                </a:solidFill>
              </a:rPr>
              <a:t>Front-End</a:t>
            </a:r>
            <a:endParaRPr sz="2800">
              <a:solidFill>
                <a:srgbClr val="AF7B5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92" name="Google Shape;192;p22"/>
          <p:cNvSpPr txBox="1"/>
          <p:nvPr/>
        </p:nvSpPr>
        <p:spPr>
          <a:xfrm>
            <a:off x="800110" y="1284000"/>
            <a:ext cx="7543800" cy="30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noAutofit/>
          </a:bodyPr>
          <a:lstStyle/>
          <a:p>
            <a:pPr indent="-317500" lvl="0" marL="457200" rtl="0" algn="just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3C63AC"/>
              </a:buClr>
              <a:buSzPts val="1400"/>
              <a:buFont typeface="Arial"/>
              <a:buChar char="●"/>
            </a:pPr>
            <a:r>
              <a:rPr lang="es">
                <a:solidFill>
                  <a:srgbClr val="3C63AC"/>
                </a:solidFill>
              </a:rPr>
              <a:t>Un desarrollador Front-End tiene la responsabilidad de estar al día con conocimiento que haga parte de lo que se considere estado del arte. </a:t>
            </a:r>
            <a:endParaRPr>
              <a:solidFill>
                <a:srgbClr val="3C63AC"/>
              </a:solidFill>
            </a:endParaRPr>
          </a:p>
          <a:p>
            <a:pPr indent="-317500" lvl="0" marL="457200" rtl="0" algn="just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3C63AC"/>
              </a:buClr>
              <a:buSzPts val="1400"/>
              <a:buFont typeface="Arial"/>
              <a:buChar char="●"/>
            </a:pPr>
            <a:r>
              <a:rPr lang="es">
                <a:solidFill>
                  <a:srgbClr val="3C63AC"/>
                </a:solidFill>
              </a:rPr>
              <a:t>Se puede consultar </a:t>
            </a:r>
            <a:r>
              <a:rPr lang="es" u="sng">
                <a:solidFill>
                  <a:srgbClr val="3C63AC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stateofjs</a:t>
            </a:r>
            <a:r>
              <a:rPr lang="es">
                <a:solidFill>
                  <a:srgbClr val="3C63AC"/>
                </a:solidFill>
              </a:rPr>
              <a:t> o </a:t>
            </a:r>
            <a:r>
              <a:rPr lang="es" u="sng">
                <a:solidFill>
                  <a:srgbClr val="3C63AC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roadmap</a:t>
            </a:r>
            <a:r>
              <a:rPr lang="es">
                <a:solidFill>
                  <a:srgbClr val="3C63AC"/>
                </a:solidFill>
              </a:rPr>
              <a:t>.</a:t>
            </a:r>
            <a:endParaRPr>
              <a:solidFill>
                <a:srgbClr val="3C63AC"/>
              </a:solidFill>
            </a:endParaRPr>
          </a:p>
          <a:p>
            <a:pPr indent="-317500" lvl="0" marL="457200" rtl="0" algn="just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3C63AC"/>
              </a:buClr>
              <a:buSzPts val="1400"/>
              <a:buFont typeface="Calibri"/>
              <a:buChar char="●"/>
            </a:pPr>
            <a:r>
              <a:rPr lang="es">
                <a:solidFill>
                  <a:srgbClr val="3C63AC"/>
                </a:solidFill>
              </a:rPr>
              <a:t>Un desarrollador Front-End puede hacer su trabajo perfectamente con HTML, CSS y JS. </a:t>
            </a:r>
            <a:endParaRPr>
              <a:solidFill>
                <a:srgbClr val="3C63AC"/>
              </a:solidFill>
            </a:endParaRPr>
          </a:p>
          <a:p>
            <a:pPr indent="-317500" lvl="0" marL="457200" rtl="0" algn="just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3C63AC"/>
              </a:buClr>
              <a:buSzPts val="1400"/>
              <a:buFont typeface="Calibri"/>
              <a:buChar char="●"/>
            </a:pPr>
            <a:r>
              <a:rPr lang="es">
                <a:solidFill>
                  <a:srgbClr val="3C63AC"/>
                </a:solidFill>
              </a:rPr>
              <a:t>Seguir esta forma de desarrollo nos puede dejar con mucho código que se repite constantemente, dejado de seguir así </a:t>
            </a:r>
            <a:r>
              <a:rPr lang="es" u="sng">
                <a:solidFill>
                  <a:schemeClr val="hlink"/>
                </a:solidFill>
                <a:hlinkClick r:id="rId6"/>
              </a:rPr>
              <a:t>la buena práctica de desarrollo DRY</a:t>
            </a:r>
            <a:r>
              <a:rPr lang="es">
                <a:solidFill>
                  <a:srgbClr val="3C63AC"/>
                </a:solidFill>
              </a:rPr>
              <a:t>. </a:t>
            </a:r>
            <a:endParaRPr>
              <a:solidFill>
                <a:srgbClr val="3C63AC"/>
              </a:solidFill>
            </a:endParaRPr>
          </a:p>
          <a:p>
            <a:pPr indent="-317500" lvl="0" marL="457200" rtl="0" algn="just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3C63AC"/>
              </a:buClr>
              <a:buSzPts val="1400"/>
              <a:buFont typeface="Calibri"/>
              <a:buChar char="●"/>
            </a:pPr>
            <a:r>
              <a:rPr lang="es">
                <a:solidFill>
                  <a:srgbClr val="3C63AC"/>
                </a:solidFill>
              </a:rPr>
              <a:t>Se suelen utilizar librerías o frameworks para facilitar ciertos aspectos del desarrollo, entre las más conocidas están:</a:t>
            </a:r>
            <a:endParaRPr>
              <a:solidFill>
                <a:srgbClr val="3C63AC"/>
              </a:solidFill>
            </a:endParaRPr>
          </a:p>
          <a:p>
            <a:pPr indent="-317500" lvl="1" marL="914400" rtl="0" algn="just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3C63AC"/>
              </a:buClr>
              <a:buSzPts val="1400"/>
              <a:buFont typeface="Calibri"/>
              <a:buChar char="○"/>
            </a:pPr>
            <a:r>
              <a:rPr lang="es">
                <a:solidFill>
                  <a:srgbClr val="3C63AC"/>
                </a:solidFill>
              </a:rPr>
              <a:t>React.</a:t>
            </a:r>
            <a:endParaRPr>
              <a:solidFill>
                <a:srgbClr val="3C63AC"/>
              </a:solidFill>
            </a:endParaRPr>
          </a:p>
          <a:p>
            <a:pPr indent="-317500" lvl="1" marL="914400" rtl="0" algn="just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3C63AC"/>
              </a:buClr>
              <a:buSzPts val="1400"/>
              <a:buFont typeface="Calibri"/>
              <a:buChar char="○"/>
            </a:pPr>
            <a:r>
              <a:rPr lang="es">
                <a:solidFill>
                  <a:srgbClr val="3C63AC"/>
                </a:solidFill>
              </a:rPr>
              <a:t>Angular.</a:t>
            </a:r>
            <a:endParaRPr>
              <a:solidFill>
                <a:srgbClr val="3C63AC"/>
              </a:solidFill>
            </a:endParaRPr>
          </a:p>
          <a:p>
            <a:pPr indent="-317500" lvl="1" marL="914400" rtl="0" algn="just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3C63AC"/>
              </a:buClr>
              <a:buSzPts val="1400"/>
              <a:buFont typeface="Calibri"/>
              <a:buChar char="○"/>
            </a:pPr>
            <a:r>
              <a:rPr lang="es">
                <a:solidFill>
                  <a:srgbClr val="3C63AC"/>
                </a:solidFill>
              </a:rPr>
              <a:t>Vue.</a:t>
            </a:r>
            <a:endParaRPr>
              <a:solidFill>
                <a:srgbClr val="3C63AC"/>
              </a:solidFill>
            </a:endParaRPr>
          </a:p>
        </p:txBody>
      </p:sp>
      <p:pic>
        <p:nvPicPr>
          <p:cNvPr id="193" name="Google Shape;193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822278" y="3536150"/>
            <a:ext cx="2577101" cy="1449625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2"/>
          <p:cNvSpPr txBox="1"/>
          <p:nvPr/>
        </p:nvSpPr>
        <p:spPr>
          <a:xfrm>
            <a:off x="5483575" y="4014650"/>
            <a:ext cx="1371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1000">
                <a:latin typeface="Calibri"/>
                <a:ea typeface="Calibri"/>
                <a:cs typeface="Calibri"/>
                <a:sym typeface="Calibri"/>
              </a:rPr>
              <a:t>Imagen tomada de </a:t>
            </a:r>
            <a:endParaRPr i="1" sz="1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8"/>
              </a:rPr>
              <a:t>Medium/somoswigou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3"/>
          <p:cNvSpPr txBox="1"/>
          <p:nvPr/>
        </p:nvSpPr>
        <p:spPr>
          <a:xfrm>
            <a:off x="800100" y="1446274"/>
            <a:ext cx="7543800" cy="31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noAutofit/>
          </a:bodyPr>
          <a:lstStyle/>
          <a:p>
            <a:pPr indent="-317500" lvl="0" marL="457200" rtl="0" algn="just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libri"/>
              <a:buChar char="●"/>
            </a:pPr>
            <a:r>
              <a:rPr lang="es" sz="1500">
                <a:solidFill>
                  <a:srgbClr val="375FA9"/>
                </a:solidFill>
              </a:rPr>
              <a:t>E</a:t>
            </a:r>
            <a:r>
              <a:rPr lang="es" sz="1500">
                <a:solidFill>
                  <a:srgbClr val="375FA9"/>
                </a:solidFill>
              </a:rPr>
              <a:t>l desarrollo Back-End consiste en configurar un servidor web, el cual estará escuchando las diferentes peticiones del cliente.</a:t>
            </a:r>
            <a:endParaRPr sz="1500">
              <a:solidFill>
                <a:srgbClr val="375FA9"/>
              </a:solidFill>
            </a:endParaRPr>
          </a:p>
          <a:p>
            <a:pPr indent="-317500" lvl="0" marL="457200" rtl="0" algn="just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libri"/>
              <a:buChar char="●"/>
            </a:pPr>
            <a:r>
              <a:rPr lang="es" sz="1500">
                <a:solidFill>
                  <a:srgbClr val="375FA9"/>
                </a:solidFill>
              </a:rPr>
              <a:t>El desarrollador Back-End se encarga de todo lo que no hace parte de la interfaz </a:t>
            </a:r>
            <a:r>
              <a:rPr lang="es" sz="1500">
                <a:solidFill>
                  <a:srgbClr val="375FA9"/>
                </a:solidFill>
              </a:rPr>
              <a:t>gráfica</a:t>
            </a:r>
            <a:r>
              <a:rPr lang="es" sz="1500">
                <a:solidFill>
                  <a:srgbClr val="375FA9"/>
                </a:solidFill>
              </a:rPr>
              <a:t> de una </a:t>
            </a:r>
            <a:r>
              <a:rPr lang="es" sz="1500">
                <a:solidFill>
                  <a:srgbClr val="375FA9"/>
                </a:solidFill>
              </a:rPr>
              <a:t>aplicación</a:t>
            </a:r>
            <a:r>
              <a:rPr lang="es" sz="1500">
                <a:solidFill>
                  <a:srgbClr val="375FA9"/>
                </a:solidFill>
              </a:rPr>
              <a:t> web.</a:t>
            </a:r>
            <a:endParaRPr sz="1500">
              <a:solidFill>
                <a:srgbClr val="375FA9"/>
              </a:solidFill>
            </a:endParaRPr>
          </a:p>
          <a:p>
            <a:pPr indent="-323850" lvl="1" marL="914400" rtl="0" algn="just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375FA9"/>
              </a:buClr>
              <a:buSzPts val="1500"/>
              <a:buFont typeface="Calibri"/>
              <a:buChar char="○"/>
            </a:pPr>
            <a:r>
              <a:rPr lang="es" sz="1500">
                <a:solidFill>
                  <a:srgbClr val="375FA9"/>
                </a:solidFill>
              </a:rPr>
              <a:t>Se encarga de definir las funcionalidades del modelo de negocios.</a:t>
            </a:r>
            <a:endParaRPr sz="1500">
              <a:solidFill>
                <a:srgbClr val="375FA9"/>
              </a:solidFill>
            </a:endParaRPr>
          </a:p>
          <a:p>
            <a:pPr indent="-323850" lvl="1" marL="914400" rtl="0" algn="just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375FA9"/>
              </a:buClr>
              <a:buSzPts val="1500"/>
              <a:buFont typeface="Calibri"/>
              <a:buChar char="○"/>
            </a:pPr>
            <a:r>
              <a:rPr lang="es" sz="1500">
                <a:solidFill>
                  <a:srgbClr val="375FA9"/>
                </a:solidFill>
              </a:rPr>
              <a:t>Procesos en base de datos.</a:t>
            </a:r>
            <a:endParaRPr sz="1500">
              <a:solidFill>
                <a:srgbClr val="375FA9"/>
              </a:solidFill>
            </a:endParaRPr>
          </a:p>
          <a:p>
            <a:pPr indent="-323850" lvl="1" marL="914400" rtl="0" algn="just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375FA9"/>
              </a:buClr>
              <a:buSzPts val="1500"/>
              <a:buFont typeface="Calibri"/>
              <a:buChar char="○"/>
            </a:pPr>
            <a:r>
              <a:rPr lang="es" sz="1500">
                <a:solidFill>
                  <a:srgbClr val="375FA9"/>
                </a:solidFill>
              </a:rPr>
              <a:t>Consumir streaming o archivos.</a:t>
            </a:r>
            <a:endParaRPr sz="1500">
              <a:solidFill>
                <a:srgbClr val="375FA9"/>
              </a:solidFill>
            </a:endParaRPr>
          </a:p>
          <a:p>
            <a:pPr indent="-323850" lvl="1" marL="914400" rtl="0" algn="just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375FA9"/>
              </a:buClr>
              <a:buSzPts val="1500"/>
              <a:buFont typeface="Calibri"/>
              <a:buChar char="○"/>
            </a:pPr>
            <a:r>
              <a:rPr lang="es" sz="1500">
                <a:solidFill>
                  <a:srgbClr val="375FA9"/>
                </a:solidFill>
              </a:rPr>
              <a:t>Microservicios en segundo plano como envío de correo </a:t>
            </a:r>
            <a:r>
              <a:rPr lang="es" sz="1500">
                <a:solidFill>
                  <a:srgbClr val="375FA9"/>
                </a:solidFill>
              </a:rPr>
              <a:t>electrónico</a:t>
            </a:r>
            <a:r>
              <a:rPr lang="es" sz="1500">
                <a:solidFill>
                  <a:srgbClr val="375FA9"/>
                </a:solidFill>
              </a:rPr>
              <a:t>, notificaciones de tipo push, tareas recurrentes, etc.</a:t>
            </a:r>
            <a:endParaRPr sz="1500">
              <a:solidFill>
                <a:srgbClr val="375FA9"/>
              </a:solidFill>
            </a:endParaRPr>
          </a:p>
          <a:p>
            <a:pPr indent="0" lvl="0" marL="0" rtl="0" algn="just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375FA9"/>
              </a:solidFill>
            </a:endParaRPr>
          </a:p>
        </p:txBody>
      </p:sp>
      <p:sp>
        <p:nvSpPr>
          <p:cNvPr id="200" name="Google Shape;200;p23"/>
          <p:cNvSpPr txBox="1"/>
          <p:nvPr/>
        </p:nvSpPr>
        <p:spPr>
          <a:xfrm>
            <a:off x="800110" y="358177"/>
            <a:ext cx="7543800" cy="108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200">
                <a:solidFill>
                  <a:srgbClr val="E73263"/>
                </a:solidFill>
              </a:rPr>
              <a:t>Back-End</a:t>
            </a:r>
            <a:endParaRPr sz="2800">
              <a:solidFill>
                <a:srgbClr val="AF7B5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